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1.xml" ContentType="application/vnd.openxmlformats-officedocument.drawingml.chart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52"/>
  </p:notesMasterIdLst>
  <p:handoutMasterIdLst>
    <p:handoutMasterId r:id="rId53"/>
  </p:handoutMasterIdLst>
  <p:sldIdLst>
    <p:sldId id="256" r:id="rId2"/>
    <p:sldId id="453" r:id="rId3"/>
    <p:sldId id="454" r:id="rId4"/>
    <p:sldId id="452" r:id="rId5"/>
    <p:sldId id="428" r:id="rId6"/>
    <p:sldId id="370" r:id="rId7"/>
    <p:sldId id="455" r:id="rId8"/>
    <p:sldId id="372" r:id="rId9"/>
    <p:sldId id="465" r:id="rId10"/>
    <p:sldId id="466" r:id="rId11"/>
    <p:sldId id="467" r:id="rId12"/>
    <p:sldId id="377" r:id="rId13"/>
    <p:sldId id="456" r:id="rId14"/>
    <p:sldId id="290" r:id="rId15"/>
    <p:sldId id="376" r:id="rId16"/>
    <p:sldId id="406" r:id="rId17"/>
    <p:sldId id="304" r:id="rId18"/>
    <p:sldId id="457" r:id="rId19"/>
    <p:sldId id="429" r:id="rId20"/>
    <p:sldId id="430" r:id="rId21"/>
    <p:sldId id="432" r:id="rId22"/>
    <p:sldId id="433" r:id="rId23"/>
    <p:sldId id="458" r:id="rId24"/>
    <p:sldId id="459" r:id="rId25"/>
    <p:sldId id="460" r:id="rId26"/>
    <p:sldId id="461" r:id="rId27"/>
    <p:sldId id="436" r:id="rId28"/>
    <p:sldId id="448" r:id="rId29"/>
    <p:sldId id="439" r:id="rId30"/>
    <p:sldId id="450" r:id="rId31"/>
    <p:sldId id="462" r:id="rId32"/>
    <p:sldId id="463" r:id="rId33"/>
    <p:sldId id="464" r:id="rId34"/>
    <p:sldId id="477" r:id="rId35"/>
    <p:sldId id="468" r:id="rId36"/>
    <p:sldId id="469" r:id="rId37"/>
    <p:sldId id="470" r:id="rId38"/>
    <p:sldId id="471" r:id="rId39"/>
    <p:sldId id="473" r:id="rId40"/>
    <p:sldId id="476" r:id="rId41"/>
    <p:sldId id="449" r:id="rId42"/>
    <p:sldId id="378" r:id="rId43"/>
    <p:sldId id="354" r:id="rId44"/>
    <p:sldId id="355" r:id="rId45"/>
    <p:sldId id="356" r:id="rId46"/>
    <p:sldId id="361" r:id="rId47"/>
    <p:sldId id="379" r:id="rId48"/>
    <p:sldId id="380" r:id="rId49"/>
    <p:sldId id="402" r:id="rId50"/>
    <p:sldId id="403" r:id="rId51"/>
  </p:sldIdLst>
  <p:sldSz cx="9144000" cy="6858000" type="screen4x3"/>
  <p:notesSz cx="7086600" cy="9429750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9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9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9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9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B9FF"/>
    <a:srgbClr val="E8E7F3"/>
    <a:srgbClr val="E3E2F0"/>
    <a:srgbClr val="DCDBED"/>
    <a:srgbClr val="1B5595"/>
    <a:srgbClr val="E5E4F2"/>
    <a:srgbClr val="000099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64" autoAdjust="0"/>
  </p:normalViewPr>
  <p:slideViewPr>
    <p:cSldViewPr snapToGrid="0">
      <p:cViewPr varScale="1">
        <p:scale>
          <a:sx n="95" d="100"/>
          <a:sy n="95" d="100"/>
        </p:scale>
        <p:origin x="-102" y="-24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projects\000-papers\general\habil\vortrag\svd_map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Tabelle1!$A$2</c:f>
              <c:strCache>
                <c:ptCount val="1"/>
                <c:pt idx="0">
                  <c:v>Alice </c:v>
                </c:pt>
              </c:strCache>
            </c:strRef>
          </c:tx>
          <c:spPr>
            <a:ln w="28575">
              <a:noFill/>
            </a:ln>
          </c:spPr>
          <c:xVal>
            <c:numRef>
              <c:f>Tabelle1!$B$2</c:f>
              <c:numCache>
                <c:formatCode>General</c:formatCode>
                <c:ptCount val="1"/>
                <c:pt idx="0">
                  <c:v>0.47000000000000008</c:v>
                </c:pt>
              </c:numCache>
            </c:numRef>
          </c:xVal>
          <c:yVal>
            <c:numRef>
              <c:f>Tabelle1!$C$2</c:f>
              <c:numCache>
                <c:formatCode>General</c:formatCode>
                <c:ptCount val="1"/>
                <c:pt idx="0">
                  <c:v>-0.30000000000000016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Tabelle1!$A$3</c:f>
              <c:strCache>
                <c:ptCount val="1"/>
                <c:pt idx="0">
                  <c:v>Bob </c:v>
                </c:pt>
              </c:strCache>
            </c:strRef>
          </c:tx>
          <c:spPr>
            <a:ln w="28575">
              <a:noFill/>
            </a:ln>
          </c:spPr>
          <c:xVal>
            <c:numRef>
              <c:f>Tabelle1!$B$3</c:f>
              <c:numCache>
                <c:formatCode>General</c:formatCode>
                <c:ptCount val="1"/>
                <c:pt idx="0">
                  <c:v>-0.44</c:v>
                </c:pt>
              </c:numCache>
            </c:numRef>
          </c:xVal>
          <c:yVal>
            <c:numRef>
              <c:f>Tabelle1!$C$3</c:f>
              <c:numCache>
                <c:formatCode>General</c:formatCode>
                <c:ptCount val="1"/>
                <c:pt idx="0">
                  <c:v>0.23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Tabelle1!$A$4</c:f>
              <c:strCache>
                <c:ptCount val="1"/>
                <c:pt idx="0">
                  <c:v>Mary </c:v>
                </c:pt>
              </c:strCache>
            </c:strRef>
          </c:tx>
          <c:spPr>
            <a:ln w="28575">
              <a:noFill/>
            </a:ln>
          </c:spPr>
          <c:marker>
            <c:spPr>
              <a:solidFill>
                <a:schemeClr val="accent2"/>
              </a:solidFill>
            </c:spPr>
          </c:marker>
          <c:dPt>
            <c:idx val="0"/>
            <c:marker>
              <c:spPr>
                <a:solidFill>
                  <a:schemeClr val="accent2"/>
                </a:solidFill>
                <a:effectLst>
                  <a:outerShdw blurRad="50800" dist="50800" dir="5400000" algn="ctr" rotWithShape="0">
                    <a:schemeClr val="bg2">
                      <a:lumMod val="60000"/>
                      <a:lumOff val="40000"/>
                    </a:schemeClr>
                  </a:outerShdw>
                </a:effectLst>
              </c:spPr>
            </c:marker>
            <c:bubble3D val="0"/>
            <c:spPr>
              <a:ln w="28575">
                <a:noFill/>
              </a:ln>
              <a:effectLst>
                <a:outerShdw blurRad="50800" dist="50800" dir="5400000" algn="ctr" rotWithShape="0">
                  <a:schemeClr val="bg2">
                    <a:lumMod val="60000"/>
                    <a:lumOff val="40000"/>
                  </a:schemeClr>
                </a:outerShdw>
              </a:effectLst>
            </c:spPr>
          </c:dPt>
          <c:xVal>
            <c:numRef>
              <c:f>Tabelle1!$B$4</c:f>
              <c:numCache>
                <c:formatCode>General</c:formatCode>
                <c:ptCount val="1"/>
                <c:pt idx="0">
                  <c:v>0.70000000000000029</c:v>
                </c:pt>
              </c:numCache>
            </c:numRef>
          </c:xVal>
          <c:yVal>
            <c:numRef>
              <c:f>Tabelle1!$C$4</c:f>
              <c:numCache>
                <c:formatCode>General</c:formatCode>
                <c:ptCount val="1"/>
                <c:pt idx="0">
                  <c:v>-6.0000000000000026E-2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Tabelle1!$A$5</c:f>
              <c:strCache>
                <c:ptCount val="1"/>
                <c:pt idx="0">
                  <c:v>Sue </c:v>
                </c:pt>
              </c:strCache>
            </c:strRef>
          </c:tx>
          <c:spPr>
            <a:ln w="28575">
              <a:noFill/>
            </a:ln>
          </c:spPr>
          <c:xVal>
            <c:numRef>
              <c:f>Tabelle1!$B$5</c:f>
              <c:numCache>
                <c:formatCode>General</c:formatCode>
                <c:ptCount val="1"/>
                <c:pt idx="0">
                  <c:v>0.31000000000000016</c:v>
                </c:pt>
              </c:numCache>
            </c:numRef>
          </c:xVal>
          <c:yVal>
            <c:numRef>
              <c:f>Tabelle1!$C$5</c:f>
              <c:numCache>
                <c:formatCode>General</c:formatCode>
                <c:ptCount val="1"/>
                <c:pt idx="0">
                  <c:v>0.93</c:v>
                </c:pt>
              </c:numCache>
            </c:numRef>
          </c:yVal>
          <c:smooth val="0"/>
        </c:ser>
        <c:ser>
          <c:idx val="4"/>
          <c:order val="4"/>
          <c:tx>
            <c:strRef>
              <c:f>Tabelle1!$A$6</c:f>
              <c:strCache>
                <c:ptCount val="1"/>
                <c:pt idx="0">
                  <c:v>Terminator</c:v>
                </c:pt>
              </c:strCache>
            </c:strRef>
          </c:tx>
          <c:spPr>
            <a:ln w="28575">
              <a:noFill/>
            </a:ln>
          </c:spPr>
          <c:xVal>
            <c:numRef>
              <c:f>Tabelle1!$B$6</c:f>
              <c:numCache>
                <c:formatCode>General</c:formatCode>
                <c:ptCount val="1"/>
                <c:pt idx="0">
                  <c:v>-0.44</c:v>
                </c:pt>
              </c:numCache>
            </c:numRef>
          </c:xVal>
          <c:yVal>
            <c:numRef>
              <c:f>Tabelle1!$C$6</c:f>
              <c:numCache>
                <c:formatCode>General</c:formatCode>
                <c:ptCount val="1"/>
                <c:pt idx="0">
                  <c:v>0.58000000000000007</c:v>
                </c:pt>
              </c:numCache>
            </c:numRef>
          </c:yVal>
          <c:smooth val="0"/>
        </c:ser>
        <c:ser>
          <c:idx val="5"/>
          <c:order val="5"/>
          <c:tx>
            <c:strRef>
              <c:f>Tabelle1!$A$7</c:f>
              <c:strCache>
                <c:ptCount val="1"/>
                <c:pt idx="0">
                  <c:v>Die Hard</c:v>
                </c:pt>
              </c:strCache>
            </c:strRef>
          </c:tx>
          <c:spPr>
            <a:ln w="28575">
              <a:noFill/>
            </a:ln>
          </c:spPr>
          <c:xVal>
            <c:numRef>
              <c:f>Tabelle1!$B$7</c:f>
              <c:numCache>
                <c:formatCode>General</c:formatCode>
                <c:ptCount val="1"/>
                <c:pt idx="0">
                  <c:v>-0.56999999999999995</c:v>
                </c:pt>
              </c:numCache>
            </c:numRef>
          </c:xVal>
          <c:yVal>
            <c:numRef>
              <c:f>Tabelle1!$C$7</c:f>
              <c:numCache>
                <c:formatCode>General</c:formatCode>
                <c:ptCount val="1"/>
                <c:pt idx="0">
                  <c:v>-0.66000000000000036</c:v>
                </c:pt>
              </c:numCache>
            </c:numRef>
          </c:yVal>
          <c:smooth val="0"/>
        </c:ser>
        <c:ser>
          <c:idx val="6"/>
          <c:order val="6"/>
          <c:tx>
            <c:strRef>
              <c:f>Tabelle1!$A$8</c:f>
              <c:strCache>
                <c:ptCount val="1"/>
                <c:pt idx="0">
                  <c:v>Twins</c:v>
                </c:pt>
              </c:strCache>
            </c:strRef>
          </c:tx>
          <c:spPr>
            <a:ln w="28575">
              <a:noFill/>
            </a:ln>
          </c:spPr>
          <c:xVal>
            <c:numRef>
              <c:f>Tabelle1!$B$8</c:f>
              <c:numCache>
                <c:formatCode>General</c:formatCode>
                <c:ptCount val="1"/>
                <c:pt idx="0">
                  <c:v>6.0000000000000026E-2</c:v>
                </c:pt>
              </c:numCache>
            </c:numRef>
          </c:xVal>
          <c:yVal>
            <c:numRef>
              <c:f>Tabelle1!$C$8</c:f>
              <c:numCache>
                <c:formatCode>General</c:formatCode>
                <c:ptCount val="1"/>
                <c:pt idx="0">
                  <c:v>0.26</c:v>
                </c:pt>
              </c:numCache>
            </c:numRef>
          </c:yVal>
          <c:smooth val="0"/>
        </c:ser>
        <c:ser>
          <c:idx val="7"/>
          <c:order val="7"/>
          <c:tx>
            <c:strRef>
              <c:f>Tabelle1!$A$9</c:f>
              <c:strCache>
                <c:ptCount val="1"/>
                <c:pt idx="0">
                  <c:v>Eat Pray Love</c:v>
                </c:pt>
              </c:strCache>
            </c:strRef>
          </c:tx>
          <c:spPr>
            <a:ln w="28575">
              <a:noFill/>
            </a:ln>
          </c:spPr>
          <c:xVal>
            <c:numRef>
              <c:f>Tabelle1!$B$9</c:f>
              <c:numCache>
                <c:formatCode>General</c:formatCode>
                <c:ptCount val="1"/>
                <c:pt idx="0">
                  <c:v>0.38000000000000017</c:v>
                </c:pt>
              </c:numCache>
            </c:numRef>
          </c:xVal>
          <c:yVal>
            <c:numRef>
              <c:f>Tabelle1!$C$9</c:f>
              <c:numCache>
                <c:formatCode>General</c:formatCode>
                <c:ptCount val="1"/>
                <c:pt idx="0">
                  <c:v>0.18000000000000008</c:v>
                </c:pt>
              </c:numCache>
            </c:numRef>
          </c:yVal>
          <c:smooth val="0"/>
        </c:ser>
        <c:ser>
          <c:idx val="8"/>
          <c:order val="8"/>
          <c:tx>
            <c:strRef>
              <c:f>Tabelle1!$A$10</c:f>
              <c:strCache>
                <c:ptCount val="1"/>
                <c:pt idx="0">
                  <c:v>Pretty Woman</c:v>
                </c:pt>
              </c:strCache>
            </c:strRef>
          </c:tx>
          <c:spPr>
            <a:ln w="28575">
              <a:noFill/>
            </a:ln>
          </c:spPr>
          <c:xVal>
            <c:numRef>
              <c:f>Tabelle1!$B$10</c:f>
              <c:numCache>
                <c:formatCode>General</c:formatCode>
                <c:ptCount val="1"/>
                <c:pt idx="0">
                  <c:v>0.56999999999999995</c:v>
                </c:pt>
              </c:numCache>
            </c:numRef>
          </c:xVal>
          <c:yVal>
            <c:numRef>
              <c:f>Tabelle1!$C$10</c:f>
              <c:numCache>
                <c:formatCode>General</c:formatCode>
                <c:ptCount val="1"/>
                <c:pt idx="0">
                  <c:v>-0.36000000000000015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10272000"/>
        <c:axId val="310272576"/>
      </c:scatterChart>
      <c:valAx>
        <c:axId val="310272000"/>
        <c:scaling>
          <c:orientation val="minMax"/>
          <c:max val="1"/>
          <c:min val="-1"/>
        </c:scaling>
        <c:delete val="0"/>
        <c:axPos val="b"/>
        <c:numFmt formatCode="General" sourceLinked="1"/>
        <c:majorTickMark val="out"/>
        <c:minorTickMark val="none"/>
        <c:tickLblPos val="nextTo"/>
        <c:crossAx val="310272576"/>
        <c:crossesAt val="0"/>
        <c:crossBetween val="midCat"/>
      </c:valAx>
      <c:valAx>
        <c:axId val="310272576"/>
        <c:scaling>
          <c:orientation val="minMax"/>
          <c:max val="1"/>
          <c:min val="-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310272000"/>
        <c:crossesAt val="0"/>
        <c:crossBetween val="midCat"/>
      </c:valAx>
      <c:spPr>
        <a:noFill/>
        <a:ln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image" Target="../media/image5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image" Target="../media/image53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image" Target="../media/image5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479" tIns="46740" rIns="93479" bIns="46740" numCol="1" anchor="t" anchorCtr="0" compatLnSpc="1">
            <a:prstTxWarp prst="textNoShape">
              <a:avLst/>
            </a:prstTxWarp>
          </a:bodyPr>
          <a:lstStyle>
            <a:lvl1pPr algn="l" defTabSz="935038">
              <a:defRPr sz="1200"/>
            </a:lvl1pPr>
          </a:lstStyle>
          <a:p>
            <a:endParaRPr lang="en-US" altLang="en-US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4788" y="0"/>
            <a:ext cx="3070225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479" tIns="46740" rIns="93479" bIns="46740" numCol="1" anchor="t" anchorCtr="0" compatLnSpc="1">
            <a:prstTxWarp prst="textNoShape">
              <a:avLst/>
            </a:prstTxWarp>
          </a:bodyPr>
          <a:lstStyle>
            <a:lvl1pPr defTabSz="935038">
              <a:defRPr sz="1200"/>
            </a:lvl1pPr>
          </a:lstStyle>
          <a:p>
            <a:endParaRPr lang="en-US" altLang="en-US"/>
          </a:p>
        </p:txBody>
      </p:sp>
      <p:sp>
        <p:nvSpPr>
          <p:cNvPr id="378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56675"/>
            <a:ext cx="3070225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479" tIns="46740" rIns="93479" bIns="46740" numCol="1" anchor="b" anchorCtr="0" compatLnSpc="1">
            <a:prstTxWarp prst="textNoShape">
              <a:avLst/>
            </a:prstTxWarp>
          </a:bodyPr>
          <a:lstStyle>
            <a:lvl1pPr algn="l" defTabSz="935038">
              <a:defRPr sz="1200"/>
            </a:lvl1pPr>
          </a:lstStyle>
          <a:p>
            <a:endParaRPr lang="en-US" altLang="en-US"/>
          </a:p>
        </p:txBody>
      </p:sp>
      <p:sp>
        <p:nvSpPr>
          <p:cNvPr id="378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4788" y="8956675"/>
            <a:ext cx="3070225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479" tIns="46740" rIns="93479" bIns="46740" numCol="1" anchor="b" anchorCtr="0" compatLnSpc="1">
            <a:prstTxWarp prst="textNoShape">
              <a:avLst/>
            </a:prstTxWarp>
          </a:bodyPr>
          <a:lstStyle>
            <a:lvl1pPr defTabSz="935038">
              <a:defRPr sz="1200"/>
            </a:lvl1pPr>
          </a:lstStyle>
          <a:p>
            <a:fld id="{4F154C44-8021-44A3-AE65-F9543CA6EE2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92082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en-US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14788" y="0"/>
            <a:ext cx="3070225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675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5863" y="708025"/>
            <a:ext cx="4714875" cy="35353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75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8025" y="4479925"/>
            <a:ext cx="5670550" cy="424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675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56675"/>
            <a:ext cx="3070225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en-US"/>
          </a:p>
        </p:txBody>
      </p:sp>
      <p:sp>
        <p:nvSpPr>
          <p:cNvPr id="675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4788" y="8956675"/>
            <a:ext cx="3070225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240C93AC-58D9-487D-B2D6-DDAEE637317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20523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28528B-5FC8-4163-BA47-9F4F244EB12C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19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B032D1-3559-4FA3-9B28-55CD21757955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25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4DD32F-5F70-4957-B182-FFD225FBF214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26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5057FD-B3FD-40E7-AE82-5133C8D99FD4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19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FE8A70-30D4-4D30-A5D8-A0F0E67EAF71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19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FE8A70-30D4-4D30-A5D8-A0F0E67EAF71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19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D90B2B-6FEB-4010-96AA-0D18A98C60F7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19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506026-21C3-4C8A-A3F2-7BAE4B92CFC5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309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CF1930-DECB-4A96-BAD8-D1D219B82CD2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200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498E94-3655-4BD5-A1B2-0F7A2B509321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20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85863" y="708025"/>
            <a:ext cx="4714875" cy="35353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547201-57E8-4000-9E70-0A8871D702CD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85863" y="708025"/>
            <a:ext cx="4714875" cy="35353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85863" y="708025"/>
            <a:ext cx="4714875" cy="35353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85863" y="708025"/>
            <a:ext cx="4714875" cy="35353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57146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85863" y="706438"/>
            <a:ext cx="4714875" cy="35369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57146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85863" y="706438"/>
            <a:ext cx="4714875" cy="35369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99861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85863" y="706438"/>
            <a:ext cx="4714875" cy="35369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65466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85863" y="708025"/>
            <a:ext cx="4714875" cy="35353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5AE9EC-CB9E-413D-8EB4-F45ED52E02A5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8025"/>
            <a:ext cx="4713288" cy="3535363"/>
          </a:xfrm>
          <a:ln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4563" y="4479925"/>
            <a:ext cx="5197475" cy="4243388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85863" y="708025"/>
            <a:ext cx="4714875" cy="35353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Intersection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85863" y="708025"/>
            <a:ext cx="4714875" cy="35353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Intersection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547201-57E8-4000-9E70-0A8871D702CD}" type="slidenum">
              <a:rPr lang="en-US" smtClean="0"/>
              <a:pPr/>
              <a:t>3</a:t>
            </a:fld>
            <a:endParaRPr lang="en-US" smtClean="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D8874E-263E-4234-88A0-EFA4F0B0C5F8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48FF10-C7E6-4785-ADCD-4C7C9A802015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27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BC510D-4D42-42ED-9685-39E583801A44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313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8025"/>
            <a:ext cx="4713288" cy="3535363"/>
          </a:xfrm>
          <a:ln/>
        </p:spPr>
      </p:sp>
      <p:sp>
        <p:nvSpPr>
          <p:cNvPr id="313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B1A52E-78C3-4364-A38E-568EC507CC0D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28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BD9B94-6E22-4102-9BDD-B46BA8793691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315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5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100">
                <a:solidFill>
                  <a:schemeClr val="tx1"/>
                </a:solidFill>
                <a:latin typeface="Times New Roman" pitchFamily="18" charset="0"/>
              </a:defRPr>
            </a:lvl1pPr>
            <a:lvl2pPr marL="768062" indent="-295408" eaLnBrk="0" hangingPunct="0">
              <a:defRPr sz="2100">
                <a:solidFill>
                  <a:schemeClr val="tx1"/>
                </a:solidFill>
                <a:latin typeface="Times New Roman" pitchFamily="18" charset="0"/>
              </a:defRPr>
            </a:lvl2pPr>
            <a:lvl3pPr marL="1181633" indent="-236327" eaLnBrk="0" hangingPunct="0">
              <a:defRPr sz="2100">
                <a:solidFill>
                  <a:schemeClr val="tx1"/>
                </a:solidFill>
                <a:latin typeface="Times New Roman" pitchFamily="18" charset="0"/>
              </a:defRPr>
            </a:lvl3pPr>
            <a:lvl4pPr marL="1654287" indent="-236327" eaLnBrk="0" hangingPunct="0"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126940" indent="-236327" eaLnBrk="0" hangingPunct="0"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599593" indent="-236327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3072247" indent="-236327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544900" indent="-236327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4017554" indent="-236327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7E76BC8-F8C9-4E09-B11D-B0B39065FC15}" type="slidenum">
              <a:rPr lang="en-US" altLang="en-US" sz="1200"/>
              <a:pPr eaLnBrk="1" hangingPunct="1"/>
              <a:t>40</a:t>
            </a:fld>
            <a:endParaRPr lang="en-US" altLang="en-US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8BF458-1679-46DB-9781-3CD08FBF25FB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FEEB6D-8CA5-45FD-A1AC-49CF7C5D032C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CFBC03F-048F-4E50-910A-47805EF19728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20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874AD7-B9A4-491E-9797-C84AE73D3034}" type="slidenum">
              <a:rPr lang="en-US" altLang="en-US"/>
              <a:pPr/>
              <a:t>44</a:t>
            </a:fld>
            <a:endParaRPr lang="en-US" altLang="en-US"/>
          </a:p>
        </p:txBody>
      </p:sp>
      <p:sp>
        <p:nvSpPr>
          <p:cNvPr id="20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547201-57E8-4000-9E70-0A8871D702CD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616AE8-453E-4D5E-924E-65B44FD31701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206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AE22AB-9D04-4386-8F23-854824CAD089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21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A00D0F-1FD2-4910-981C-7D5434559B58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299E6B-1B62-449C-9F6B-95D3858A4508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22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1334A5-97A6-484D-92D7-3A59A13CC731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301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1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C4A19A-38A9-4041-A92F-88D3FF6EAE42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30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EB3C96-7927-4BE7-A058-7D789B5C1D87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70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7021" y="4479131"/>
            <a:ext cx="5672561" cy="4243388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0FFC51-6392-423D-870F-25AA2FCB1DBA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17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8025"/>
            <a:ext cx="4713288" cy="3535363"/>
          </a:xfrm>
          <a:ln/>
        </p:spPr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4563" y="4479925"/>
            <a:ext cx="5197475" cy="4243388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F8144-B8DE-4DA5-B95C-66CA52033A5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458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D45E19-CF1D-47E1-8CD3-D53AE9C58C06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183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8025"/>
            <a:ext cx="4713288" cy="3535363"/>
          </a:xfrm>
          <a:ln/>
        </p:spPr>
      </p:sp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4563" y="4479925"/>
            <a:ext cx="5197475" cy="4243388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E268F5-C3CE-4A30-8615-54428BD8F98B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257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7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Oval 3"/>
          <p:cNvSpPr>
            <a:spLocks noChangeArrowheads="1"/>
          </p:cNvSpPr>
          <p:nvPr/>
        </p:nvSpPr>
        <p:spPr bwMode="hidden">
          <a:xfrm flipH="1">
            <a:off x="6972300" y="1600200"/>
            <a:ext cx="1524000" cy="1524000"/>
          </a:xfrm>
          <a:prstGeom prst="ellipse">
            <a:avLst/>
          </a:prstGeom>
          <a:solidFill>
            <a:srgbClr val="E8E7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5124" name="Oval 4"/>
          <p:cNvSpPr>
            <a:spLocks noChangeArrowheads="1"/>
          </p:cNvSpPr>
          <p:nvPr/>
        </p:nvSpPr>
        <p:spPr bwMode="hidden">
          <a:xfrm flipH="1">
            <a:off x="5181600" y="1600200"/>
            <a:ext cx="1524000" cy="1524000"/>
          </a:xfrm>
          <a:prstGeom prst="ellipse">
            <a:avLst/>
          </a:prstGeom>
          <a:solidFill>
            <a:srgbClr val="E8E7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5125" name="Oval 5"/>
          <p:cNvSpPr>
            <a:spLocks noChangeArrowheads="1"/>
          </p:cNvSpPr>
          <p:nvPr/>
        </p:nvSpPr>
        <p:spPr bwMode="hidden">
          <a:xfrm flipH="1">
            <a:off x="3390900" y="1600200"/>
            <a:ext cx="1524000" cy="1524000"/>
          </a:xfrm>
          <a:prstGeom prst="ellips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0E0F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5126" name="Oval 6"/>
          <p:cNvSpPr>
            <a:spLocks noChangeArrowheads="1"/>
          </p:cNvSpPr>
          <p:nvPr/>
        </p:nvSpPr>
        <p:spPr bwMode="hidden">
          <a:xfrm flipH="1">
            <a:off x="3390900" y="3276600"/>
            <a:ext cx="1524000" cy="1524000"/>
          </a:xfrm>
          <a:prstGeom prst="ellipse">
            <a:avLst/>
          </a:prstGeom>
          <a:solidFill>
            <a:srgbClr val="E8E7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accent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5127" name="Oval 7"/>
          <p:cNvSpPr>
            <a:spLocks noChangeArrowheads="1"/>
          </p:cNvSpPr>
          <p:nvPr/>
        </p:nvSpPr>
        <p:spPr bwMode="hidden">
          <a:xfrm flipH="1">
            <a:off x="1658938" y="3276600"/>
            <a:ext cx="1524000" cy="1524000"/>
          </a:xfrm>
          <a:prstGeom prst="ellipse">
            <a:avLst/>
          </a:prstGeom>
          <a:solidFill>
            <a:srgbClr val="E8E7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5128" name="Oval 8"/>
          <p:cNvSpPr>
            <a:spLocks noChangeArrowheads="1"/>
          </p:cNvSpPr>
          <p:nvPr/>
        </p:nvSpPr>
        <p:spPr bwMode="hidden">
          <a:xfrm flipH="1">
            <a:off x="6972300" y="3276600"/>
            <a:ext cx="1524000" cy="1524000"/>
          </a:xfrm>
          <a:prstGeom prst="ellips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0E0F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513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3505200"/>
            <a:ext cx="6400800" cy="1752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</a:p>
        </p:txBody>
      </p:sp>
      <p:grpSp>
        <p:nvGrpSpPr>
          <p:cNvPr id="5142" name="Group 22"/>
          <p:cNvGrpSpPr>
            <a:grpSpLocks/>
          </p:cNvGrpSpPr>
          <p:nvPr userDrawn="1"/>
        </p:nvGrpSpPr>
        <p:grpSpPr bwMode="auto">
          <a:xfrm>
            <a:off x="817563" y="800100"/>
            <a:ext cx="2557462" cy="155575"/>
            <a:chOff x="3826" y="496"/>
            <a:chExt cx="1611" cy="98"/>
          </a:xfrm>
        </p:grpSpPr>
        <p:sp>
          <p:nvSpPr>
            <p:cNvPr id="5143" name="Oval 23"/>
            <p:cNvSpPr>
              <a:spLocks noChangeArrowheads="1"/>
            </p:cNvSpPr>
            <p:nvPr userDrawn="1"/>
          </p:nvSpPr>
          <p:spPr bwMode="hidden">
            <a:xfrm flipH="1">
              <a:off x="4206" y="496"/>
              <a:ext cx="92" cy="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5144" name="Oval 24"/>
            <p:cNvSpPr>
              <a:spLocks noChangeArrowheads="1"/>
            </p:cNvSpPr>
            <p:nvPr userDrawn="1"/>
          </p:nvSpPr>
          <p:spPr bwMode="hidden">
            <a:xfrm flipH="1">
              <a:off x="4022" y="501"/>
              <a:ext cx="82" cy="9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0E0F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5145" name="Oval 25"/>
            <p:cNvSpPr>
              <a:spLocks noChangeArrowheads="1"/>
            </p:cNvSpPr>
            <p:nvPr userDrawn="1"/>
          </p:nvSpPr>
          <p:spPr bwMode="hidden">
            <a:xfrm flipH="1">
              <a:off x="4965" y="496"/>
              <a:ext cx="92" cy="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5146" name="Oval 26"/>
            <p:cNvSpPr>
              <a:spLocks noChangeArrowheads="1"/>
            </p:cNvSpPr>
            <p:nvPr userDrawn="1"/>
          </p:nvSpPr>
          <p:spPr bwMode="hidden">
            <a:xfrm flipH="1">
              <a:off x="4782" y="501"/>
              <a:ext cx="82" cy="9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0E0F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5147" name="Oval 27"/>
            <p:cNvSpPr>
              <a:spLocks noChangeArrowheads="1"/>
            </p:cNvSpPr>
            <p:nvPr userDrawn="1"/>
          </p:nvSpPr>
          <p:spPr bwMode="hidden">
            <a:xfrm flipH="1">
              <a:off x="5345" y="496"/>
              <a:ext cx="92" cy="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5148" name="Oval 28"/>
            <p:cNvSpPr>
              <a:spLocks noChangeArrowheads="1"/>
            </p:cNvSpPr>
            <p:nvPr userDrawn="1"/>
          </p:nvSpPr>
          <p:spPr bwMode="hidden">
            <a:xfrm flipH="1">
              <a:off x="5161" y="501"/>
              <a:ext cx="82" cy="9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0E0F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5149" name="Oval 29"/>
            <p:cNvSpPr>
              <a:spLocks noChangeArrowheads="1"/>
            </p:cNvSpPr>
            <p:nvPr userDrawn="1"/>
          </p:nvSpPr>
          <p:spPr bwMode="hidden">
            <a:xfrm flipH="1">
              <a:off x="4585" y="496"/>
              <a:ext cx="92" cy="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5150" name="Oval 30"/>
            <p:cNvSpPr>
              <a:spLocks noChangeArrowheads="1"/>
            </p:cNvSpPr>
            <p:nvPr userDrawn="1"/>
          </p:nvSpPr>
          <p:spPr bwMode="hidden">
            <a:xfrm flipH="1">
              <a:off x="4402" y="501"/>
              <a:ext cx="82" cy="9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0E0F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5151" name="Oval 31"/>
            <p:cNvSpPr>
              <a:spLocks noChangeArrowheads="1"/>
            </p:cNvSpPr>
            <p:nvPr userDrawn="1"/>
          </p:nvSpPr>
          <p:spPr bwMode="hidden">
            <a:xfrm flipH="1">
              <a:off x="3826" y="496"/>
              <a:ext cx="92" cy="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2400">
                <a:latin typeface="Times New Roman" pitchFamily="18" charset="0"/>
              </a:endParaRPr>
            </a:p>
          </p:txBody>
        </p:sp>
      </p:grpSp>
      <p:sp>
        <p:nvSpPr>
          <p:cNvPr id="513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685800" y="1219200"/>
            <a:ext cx="7772400" cy="1933575"/>
          </a:xfrm>
        </p:spPr>
        <p:txBody>
          <a:bodyPr anchor="b"/>
          <a:lstStyle>
            <a:lvl1pPr algn="r">
              <a:defRPr sz="3800"/>
            </a:lvl1pPr>
          </a:lstStyle>
          <a:p>
            <a:pPr lvl="0"/>
            <a:r>
              <a:rPr lang="en-US" altLang="en-US" noProof="0" smtClean="0"/>
              <a:t>Click to edit Master title style</a:t>
            </a:r>
          </a:p>
        </p:txBody>
      </p:sp>
      <p:sp>
        <p:nvSpPr>
          <p:cNvPr id="5153" name="Oval 33"/>
          <p:cNvSpPr>
            <a:spLocks noChangeArrowheads="1"/>
          </p:cNvSpPr>
          <p:nvPr userDrawn="1"/>
        </p:nvSpPr>
        <p:spPr bwMode="hidden">
          <a:xfrm flipH="1">
            <a:off x="3832225" y="800100"/>
            <a:ext cx="146050" cy="15557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accent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5154" name="Oval 34"/>
          <p:cNvSpPr>
            <a:spLocks noChangeArrowheads="1"/>
          </p:cNvSpPr>
          <p:nvPr userDrawn="1"/>
        </p:nvSpPr>
        <p:spPr bwMode="hidden">
          <a:xfrm flipH="1">
            <a:off x="3540125" y="806450"/>
            <a:ext cx="130175" cy="142875"/>
          </a:xfrm>
          <a:prstGeom prst="ellips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0E0F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5155" name="Oval 35"/>
          <p:cNvSpPr>
            <a:spLocks noChangeArrowheads="1"/>
          </p:cNvSpPr>
          <p:nvPr userDrawn="1"/>
        </p:nvSpPr>
        <p:spPr bwMode="hidden">
          <a:xfrm flipH="1">
            <a:off x="5037138" y="800100"/>
            <a:ext cx="146050" cy="15557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accent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5156" name="Oval 36"/>
          <p:cNvSpPr>
            <a:spLocks noChangeArrowheads="1"/>
          </p:cNvSpPr>
          <p:nvPr userDrawn="1"/>
        </p:nvSpPr>
        <p:spPr bwMode="hidden">
          <a:xfrm flipH="1">
            <a:off x="4746625" y="806450"/>
            <a:ext cx="130175" cy="142875"/>
          </a:xfrm>
          <a:prstGeom prst="ellips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0E0F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5157" name="Oval 37"/>
          <p:cNvSpPr>
            <a:spLocks noChangeArrowheads="1"/>
          </p:cNvSpPr>
          <p:nvPr userDrawn="1"/>
        </p:nvSpPr>
        <p:spPr bwMode="hidden">
          <a:xfrm flipH="1">
            <a:off x="5640388" y="800100"/>
            <a:ext cx="146050" cy="15557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accent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5158" name="Oval 38"/>
          <p:cNvSpPr>
            <a:spLocks noChangeArrowheads="1"/>
          </p:cNvSpPr>
          <p:nvPr userDrawn="1"/>
        </p:nvSpPr>
        <p:spPr bwMode="hidden">
          <a:xfrm flipH="1">
            <a:off x="5348288" y="806450"/>
            <a:ext cx="130175" cy="142875"/>
          </a:xfrm>
          <a:prstGeom prst="ellips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0E0F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5159" name="Oval 39"/>
          <p:cNvSpPr>
            <a:spLocks noChangeArrowheads="1"/>
          </p:cNvSpPr>
          <p:nvPr userDrawn="1"/>
        </p:nvSpPr>
        <p:spPr bwMode="hidden">
          <a:xfrm flipH="1">
            <a:off x="4433888" y="800100"/>
            <a:ext cx="146050" cy="15557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accent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5160" name="Oval 40"/>
          <p:cNvSpPr>
            <a:spLocks noChangeArrowheads="1"/>
          </p:cNvSpPr>
          <p:nvPr userDrawn="1"/>
        </p:nvSpPr>
        <p:spPr bwMode="hidden">
          <a:xfrm flipH="1">
            <a:off x="4143375" y="806450"/>
            <a:ext cx="130175" cy="142875"/>
          </a:xfrm>
          <a:prstGeom prst="ellips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0E0F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5166" name="Oval 46"/>
          <p:cNvSpPr>
            <a:spLocks noChangeArrowheads="1"/>
          </p:cNvSpPr>
          <p:nvPr userDrawn="1"/>
        </p:nvSpPr>
        <p:spPr bwMode="hidden">
          <a:xfrm flipH="1">
            <a:off x="6223000" y="800100"/>
            <a:ext cx="146050" cy="15557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accent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5167" name="Oval 47"/>
          <p:cNvSpPr>
            <a:spLocks noChangeArrowheads="1"/>
          </p:cNvSpPr>
          <p:nvPr userDrawn="1"/>
        </p:nvSpPr>
        <p:spPr bwMode="hidden">
          <a:xfrm flipH="1">
            <a:off x="5932488" y="806450"/>
            <a:ext cx="130175" cy="142875"/>
          </a:xfrm>
          <a:prstGeom prst="ellips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0E0F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sz="240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4F77BF0-2C42-4666-A449-7ACFF0DD78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9349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1775" y="300038"/>
            <a:ext cx="2105025" cy="58308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3525" y="300038"/>
            <a:ext cx="6165850" cy="58308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9FA49E1-1F40-4031-B2AE-A24DD86046A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59099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525" y="300038"/>
            <a:ext cx="8366125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590675"/>
            <a:ext cx="4038600" cy="4540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590675"/>
            <a:ext cx="4038600" cy="21939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7000"/>
            <a:ext cx="4038600" cy="21939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727825" y="6305550"/>
            <a:ext cx="2133600" cy="311150"/>
          </a:xfrm>
        </p:spPr>
        <p:txBody>
          <a:bodyPr/>
          <a:lstStyle>
            <a:lvl1pPr>
              <a:defRPr/>
            </a:lvl1pPr>
          </a:lstStyle>
          <a:p>
            <a:fld id="{737F5214-CC0A-4284-A564-AE8608C76B5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23446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63525" y="300038"/>
            <a:ext cx="8423275" cy="58308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727825" y="6305550"/>
            <a:ext cx="2133600" cy="311150"/>
          </a:xfrm>
        </p:spPr>
        <p:txBody>
          <a:bodyPr/>
          <a:lstStyle>
            <a:lvl1pPr>
              <a:defRPr/>
            </a:lvl1pPr>
          </a:lstStyle>
          <a:p>
            <a:fld id="{88E71BDC-D0CA-4C36-9062-5DAA90F2D46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20785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525" y="300038"/>
            <a:ext cx="8366125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590675"/>
            <a:ext cx="4038600" cy="4540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90675"/>
            <a:ext cx="4038600" cy="4540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727825" y="6305550"/>
            <a:ext cx="2133600" cy="311150"/>
          </a:xfrm>
        </p:spPr>
        <p:txBody>
          <a:bodyPr/>
          <a:lstStyle>
            <a:lvl1pPr>
              <a:defRPr/>
            </a:lvl1pPr>
          </a:lstStyle>
          <a:p>
            <a:fld id="{38B21E3D-1D58-4728-944A-AE24FE5B6CD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347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48E1CD6-7E03-4C43-AAC8-9A57517497F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82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675EA20-9E5A-40F7-8790-482003AAF36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3812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90675"/>
            <a:ext cx="4038600" cy="4540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90675"/>
            <a:ext cx="4038600" cy="4540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00C89E6-4805-4BD4-8846-6DC5DA931A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4873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8428C02-B43F-4978-B129-0977996B849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6731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FD8A9DC-6507-434E-8E6A-B67E523A546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128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A854AAE-2351-4BD2-BF1A-A14035CD807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5431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914D2C7-C24E-4899-8800-3094DA0B12B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0591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71A5A94-FFE8-4AE5-8C26-3171F8AF1E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7443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4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590675"/>
            <a:ext cx="8229600" cy="454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</p:txBody>
      </p:sp>
      <p:sp>
        <p:nvSpPr>
          <p:cNvPr id="4129" name="Oval 33"/>
          <p:cNvSpPr>
            <a:spLocks noChangeArrowheads="1"/>
          </p:cNvSpPr>
          <p:nvPr userDrawn="1"/>
        </p:nvSpPr>
        <p:spPr bwMode="hidden">
          <a:xfrm flipH="1">
            <a:off x="4811713" y="330200"/>
            <a:ext cx="1104900" cy="1104900"/>
          </a:xfrm>
          <a:prstGeom prst="ellipse">
            <a:avLst/>
          </a:prstGeom>
          <a:solidFill>
            <a:srgbClr val="E8E7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accent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4130" name="Oval 34"/>
          <p:cNvSpPr>
            <a:spLocks noChangeArrowheads="1"/>
          </p:cNvSpPr>
          <p:nvPr userDrawn="1"/>
        </p:nvSpPr>
        <p:spPr bwMode="hidden">
          <a:xfrm flipH="1">
            <a:off x="7526338" y="330200"/>
            <a:ext cx="1103312" cy="1104900"/>
          </a:xfrm>
          <a:prstGeom prst="ellipse">
            <a:avLst/>
          </a:prstGeom>
          <a:solidFill>
            <a:srgbClr val="E8E7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accent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4131" name="Oval 35"/>
          <p:cNvSpPr>
            <a:spLocks noChangeArrowheads="1"/>
          </p:cNvSpPr>
          <p:nvPr userDrawn="1"/>
        </p:nvSpPr>
        <p:spPr bwMode="hidden">
          <a:xfrm flipH="1">
            <a:off x="1014413" y="331788"/>
            <a:ext cx="1103312" cy="1104900"/>
          </a:xfrm>
          <a:prstGeom prst="ellipse">
            <a:avLst/>
          </a:prstGeom>
          <a:solidFill>
            <a:srgbClr val="E8E7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accent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4132" name="Oval 36"/>
          <p:cNvSpPr>
            <a:spLocks noChangeArrowheads="1"/>
          </p:cNvSpPr>
          <p:nvPr userDrawn="1"/>
        </p:nvSpPr>
        <p:spPr bwMode="hidden">
          <a:xfrm flipH="1">
            <a:off x="6267450" y="330200"/>
            <a:ext cx="1103313" cy="1104900"/>
          </a:xfrm>
          <a:prstGeom prst="ellips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0E0F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4133" name="Oval 37"/>
          <p:cNvSpPr>
            <a:spLocks noChangeArrowheads="1"/>
          </p:cNvSpPr>
          <p:nvPr userDrawn="1"/>
        </p:nvSpPr>
        <p:spPr bwMode="hidden">
          <a:xfrm flipH="1">
            <a:off x="2301875" y="330200"/>
            <a:ext cx="1103313" cy="1104900"/>
          </a:xfrm>
          <a:prstGeom prst="ellips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4134" name="Rectangle 38"/>
          <p:cNvSpPr>
            <a:spLocks noGrp="1" noChangeArrowheads="1"/>
          </p:cNvSpPr>
          <p:nvPr>
            <p:ph type="title"/>
          </p:nvPr>
        </p:nvSpPr>
        <p:spPr bwMode="auto">
          <a:xfrm>
            <a:off x="263525" y="300038"/>
            <a:ext cx="83661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4136" name="Rectangle 4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27825" y="6305550"/>
            <a:ext cx="21336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1B5595"/>
                </a:solidFill>
              </a:defRPr>
            </a:lvl1pPr>
          </a:lstStyle>
          <a:p>
            <a:fld id="{FE2D340E-85A4-4AD7-B020-59C6C3FECF7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137" name="Line 41"/>
          <p:cNvSpPr>
            <a:spLocks noChangeShapeType="1"/>
          </p:cNvSpPr>
          <p:nvPr userDrawn="1"/>
        </p:nvSpPr>
        <p:spPr bwMode="auto">
          <a:xfrm flipV="1">
            <a:off x="347663" y="6235700"/>
            <a:ext cx="8448675" cy="0"/>
          </a:xfrm>
          <a:prstGeom prst="line">
            <a:avLst/>
          </a:prstGeom>
          <a:noFill/>
          <a:ln w="9525">
            <a:solidFill>
              <a:srgbClr val="1B5595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B9B9FF"/>
        </a:buClr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B9B9FF"/>
        </a:buClr>
        <a:buSzPct val="90000"/>
        <a:buFont typeface="Wingdings" pitchFamily="2" charset="2"/>
        <a:buChar char="¢"/>
        <a:defRPr sz="24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B9B9FF"/>
        </a:buClr>
        <a:buSzPct val="95000"/>
        <a:buFont typeface="Wingdings" pitchFamily="2" charset="2"/>
        <a:buChar char="l"/>
        <a:defRPr sz="22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B9B9FF"/>
        </a:buClr>
        <a:buSzPct val="80000"/>
        <a:buFont typeface="Wingdings" pitchFamily="2" charset="2"/>
        <a:buChar char="¡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B9B9FF"/>
        </a:buClr>
        <a:buFont typeface="Wingdings" pitchFamily="2" charset="2"/>
        <a:buChar char="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B9B9FF"/>
        </a:buClr>
        <a:buFont typeface="Wingdings" pitchFamily="2" charset="2"/>
        <a:buChar char="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B9B9FF"/>
        </a:buClr>
        <a:buFont typeface="Wingdings" pitchFamily="2" charset="2"/>
        <a:buChar char="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B9B9FF"/>
        </a:buClr>
        <a:buFont typeface="Wingdings" pitchFamily="2" charset="2"/>
        <a:buChar char="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B9B9FF"/>
        </a:buClr>
        <a:buFont typeface="Wingdings" pitchFamily="2" charset="2"/>
        <a:buChar char="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4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22.jpeg"/><Relationship Id="rId12" Type="http://schemas.openxmlformats.org/officeDocument/2006/relationships/image" Target="../media/image1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1.jpeg"/><Relationship Id="rId11" Type="http://schemas.openxmlformats.org/officeDocument/2006/relationships/oleObject" Target="../embeddings/oleObject6.bin"/><Relationship Id="rId5" Type="http://schemas.openxmlformats.org/officeDocument/2006/relationships/image" Target="../media/image20.jpeg"/><Relationship Id="rId10" Type="http://schemas.openxmlformats.org/officeDocument/2006/relationships/image" Target="../media/image17.wmf"/><Relationship Id="rId4" Type="http://schemas.openxmlformats.org/officeDocument/2006/relationships/image" Target="../media/image19.jpeg"/><Relationship Id="rId9" Type="http://schemas.openxmlformats.org/officeDocument/2006/relationships/oleObject" Target="../embeddings/oleObject5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chart" Target="../charts/chart1.xml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hyperlink" Target="http://www.imdb.com/title/tt0114746/photogallery" TargetMode="External"/><Relationship Id="rId3" Type="http://schemas.openxmlformats.org/officeDocument/2006/relationships/hyperlink" Target="http://www.imdb.com/title/tt0167404/photogallery" TargetMode="External"/><Relationship Id="rId7" Type="http://schemas.openxmlformats.org/officeDocument/2006/relationships/hyperlink" Target="http://www.imdb.com/title/tt0119395/photogallery" TargetMode="External"/><Relationship Id="rId12" Type="http://schemas.openxmlformats.org/officeDocument/2006/relationships/image" Target="../media/image3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11" Type="http://schemas.openxmlformats.org/officeDocument/2006/relationships/hyperlink" Target="http://www.imdb.com/title/tt0286106/photogallery" TargetMode="External"/><Relationship Id="rId5" Type="http://schemas.openxmlformats.org/officeDocument/2006/relationships/hyperlink" Target="http://www.imdb.com/title/tt0112864/photogallery" TargetMode="External"/><Relationship Id="rId10" Type="http://schemas.openxmlformats.org/officeDocument/2006/relationships/image" Target="../media/image32.jpeg"/><Relationship Id="rId4" Type="http://schemas.openxmlformats.org/officeDocument/2006/relationships/image" Target="../media/image29.jpeg"/><Relationship Id="rId9" Type="http://schemas.openxmlformats.org/officeDocument/2006/relationships/hyperlink" Target="http://www.imdb.com/title/tt0340163/photogallery" TargetMode="External"/><Relationship Id="rId14" Type="http://schemas.openxmlformats.org/officeDocument/2006/relationships/image" Target="../media/image3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ndora.com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www.pandora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52.emf"/><Relationship Id="rId4" Type="http://schemas.openxmlformats.org/officeDocument/2006/relationships/oleObject" Target="../embeddings/oleObject7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5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53.emf"/><Relationship Id="rId4" Type="http://schemas.openxmlformats.org/officeDocument/2006/relationships/oleObject" Target="../embeddings/oleObject8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5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55.emf"/><Relationship Id="rId4" Type="http://schemas.openxmlformats.org/officeDocument/2006/relationships/oleObject" Target="../embeddings/oleObject10.bin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57.emf"/><Relationship Id="rId4" Type="http://schemas.openxmlformats.org/officeDocument/2006/relationships/oleObject" Target="../embeddings/oleObject12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5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58.emf"/><Relationship Id="rId4" Type="http://schemas.openxmlformats.org/officeDocument/2006/relationships/oleObject" Target="../embeddings/oleObject13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movielens.umn.edu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30200" y="1492250"/>
            <a:ext cx="8305800" cy="1250950"/>
          </a:xfrm>
        </p:spPr>
        <p:txBody>
          <a:bodyPr/>
          <a:lstStyle/>
          <a:p>
            <a:pPr algn="ctr"/>
            <a:r>
              <a:rPr lang="en-US" altLang="en-US" sz="3600" dirty="0" smtClean="0"/>
              <a:t>Personalization </a:t>
            </a:r>
            <a:r>
              <a:rPr lang="en-US" altLang="en-US" sz="3600" dirty="0" smtClean="0"/>
              <a:t>&amp; Recommender Systems</a:t>
            </a:r>
            <a:endParaRPr lang="en-US" altLang="en-US" sz="2800" baseline="30000" dirty="0">
              <a:solidFill>
                <a:srgbClr val="990000"/>
              </a:solidFill>
              <a:cs typeface="Arial" charset="0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" y="3386138"/>
            <a:ext cx="8229600" cy="1433512"/>
          </a:xfrm>
        </p:spPr>
        <p:txBody>
          <a:bodyPr/>
          <a:lstStyle/>
          <a:p>
            <a:pPr algn="ctr">
              <a:lnSpc>
                <a:spcPct val="80000"/>
              </a:lnSpc>
            </a:pPr>
            <a:r>
              <a:rPr lang="en-US" altLang="en-US" sz="1800" b="1" i="1" dirty="0"/>
              <a:t>Bamshad Mobasher</a:t>
            </a:r>
            <a:endParaRPr lang="en-US" altLang="en-US" sz="1800" b="1" baseline="30000" dirty="0">
              <a:cs typeface="Arial" charset="0"/>
            </a:endParaRPr>
          </a:p>
          <a:p>
            <a:pPr algn="ctr">
              <a:lnSpc>
                <a:spcPct val="80000"/>
              </a:lnSpc>
            </a:pPr>
            <a:endParaRPr lang="en-US" altLang="en-US" sz="600" dirty="0"/>
          </a:p>
          <a:p>
            <a:pPr algn="ctr">
              <a:lnSpc>
                <a:spcPct val="80000"/>
              </a:lnSpc>
            </a:pPr>
            <a:r>
              <a:rPr lang="en-US" altLang="en-US" sz="1800" dirty="0"/>
              <a:t>Center for Web Intelligence</a:t>
            </a:r>
          </a:p>
          <a:p>
            <a:pPr algn="ctr">
              <a:lnSpc>
                <a:spcPct val="80000"/>
              </a:lnSpc>
            </a:pPr>
            <a:endParaRPr lang="en-US" altLang="en-US" sz="600" dirty="0"/>
          </a:p>
          <a:p>
            <a:pPr algn="ctr">
              <a:lnSpc>
                <a:spcPct val="80000"/>
              </a:lnSpc>
            </a:pPr>
            <a:r>
              <a:rPr lang="en-US" altLang="en-US" sz="1600" dirty="0" smtClean="0"/>
              <a:t>DePaul </a:t>
            </a:r>
            <a:r>
              <a:rPr lang="en-US" altLang="en-US" sz="1600" dirty="0"/>
              <a:t>University, Chicago, Illinois, USA</a:t>
            </a:r>
          </a:p>
        </p:txBody>
      </p:sp>
      <p:sp>
        <p:nvSpPr>
          <p:cNvPr id="2053" name="Line 5"/>
          <p:cNvSpPr>
            <a:spLocks noChangeShapeType="1"/>
          </p:cNvSpPr>
          <p:nvPr/>
        </p:nvSpPr>
        <p:spPr bwMode="auto">
          <a:xfrm flipV="1">
            <a:off x="311150" y="6208713"/>
            <a:ext cx="8448675" cy="0"/>
          </a:xfrm>
          <a:prstGeom prst="line">
            <a:avLst/>
          </a:prstGeom>
          <a:noFill/>
          <a:ln w="9525">
            <a:solidFill>
              <a:srgbClr val="1B5595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D2857-2C23-4878-BB09-5186133996B2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69900" y="130175"/>
            <a:ext cx="7848600" cy="469900"/>
          </a:xfrm>
        </p:spPr>
        <p:txBody>
          <a:bodyPr/>
          <a:lstStyle/>
          <a:p>
            <a:r>
              <a:rPr lang="en-US" altLang="en-US" sz="2400"/>
              <a:t>Collaborative Recommender Systems</a:t>
            </a:r>
          </a:p>
        </p:txBody>
      </p:sp>
      <p:pic>
        <p:nvPicPr>
          <p:cNvPr id="258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46213" y="660400"/>
            <a:ext cx="7346950" cy="5421313"/>
          </a:xfrm>
          <a:noFill/>
          <a:ln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accent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258052" name="AutoShape 4"/>
          <p:cNvSpPr>
            <a:spLocks noChangeArrowheads="1"/>
          </p:cNvSpPr>
          <p:nvPr/>
        </p:nvSpPr>
        <p:spPr bwMode="auto">
          <a:xfrm>
            <a:off x="474663" y="5548313"/>
            <a:ext cx="960437" cy="179387"/>
          </a:xfrm>
          <a:prstGeom prst="rightArrow">
            <a:avLst>
              <a:gd name="adj1" fmla="val 50000"/>
              <a:gd name="adj2" fmla="val 133850"/>
            </a:avLst>
          </a:prstGeom>
          <a:solidFill>
            <a:srgbClr val="CC33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8053" name="Oval 5"/>
          <p:cNvSpPr>
            <a:spLocks noChangeArrowheads="1"/>
          </p:cNvSpPr>
          <p:nvPr/>
        </p:nvSpPr>
        <p:spPr bwMode="auto">
          <a:xfrm>
            <a:off x="1066800" y="4984750"/>
            <a:ext cx="6759575" cy="1381125"/>
          </a:xfrm>
          <a:prstGeom prst="ellipse">
            <a:avLst/>
          </a:prstGeom>
          <a:noFill/>
          <a:ln w="9525" algn="ctr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25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CC1A4-DE3A-4C6A-92B3-D6BEA7AFBF64}" type="slidenum">
              <a:rPr lang="en-US" altLang="en-US"/>
              <a:pPr/>
              <a:t>11</a:t>
            </a:fld>
            <a:endParaRPr lang="en-US" altLang="en-US"/>
          </a:p>
        </p:txBody>
      </p:sp>
      <p:pic>
        <p:nvPicPr>
          <p:cNvPr id="262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8" t="14583" r="14063" b="13281"/>
          <a:stretch>
            <a:fillRect/>
          </a:stretch>
        </p:blipFill>
        <p:spPr bwMode="auto">
          <a:xfrm>
            <a:off x="2781300" y="292100"/>
            <a:ext cx="5668963" cy="568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2149" name="Rectangle 5"/>
          <p:cNvSpPr>
            <a:spLocks noChangeArrowheads="1"/>
          </p:cNvSpPr>
          <p:nvPr/>
        </p:nvSpPr>
        <p:spPr bwMode="auto">
          <a:xfrm>
            <a:off x="287338" y="2100263"/>
            <a:ext cx="2522537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400" b="1">
                <a:solidFill>
                  <a:schemeClr val="tx2"/>
                </a:solidFill>
              </a:rPr>
              <a:t>Collaborative Recommender Systems</a:t>
            </a:r>
          </a:p>
        </p:txBody>
      </p:sp>
    </p:spTree>
    <p:extLst>
      <p:ext uri="{BB962C8B-B14F-4D97-AF65-F5344CB8AC3E}">
        <p14:creationId xmlns:p14="http://schemas.microsoft.com/office/powerpoint/2010/main" val="111211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F5C94-171D-4A93-8815-9B312091837F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>
          <a:xfrm>
            <a:off x="263525" y="300038"/>
            <a:ext cx="8366125" cy="892175"/>
          </a:xfrm>
        </p:spPr>
        <p:txBody>
          <a:bodyPr/>
          <a:lstStyle/>
          <a:p>
            <a:r>
              <a:rPr lang="en-US" altLang="en-US" sz="3000"/>
              <a:t>Basic Collaborative Filtering Process</a:t>
            </a:r>
          </a:p>
        </p:txBody>
      </p:sp>
      <p:sp>
        <p:nvSpPr>
          <p:cNvPr id="191491" name="Rectangle 3"/>
          <p:cNvSpPr>
            <a:spLocks noChangeArrowheads="1"/>
          </p:cNvSpPr>
          <p:nvPr/>
        </p:nvSpPr>
        <p:spPr bwMode="auto">
          <a:xfrm>
            <a:off x="1171575" y="1406525"/>
            <a:ext cx="6810375" cy="4029075"/>
          </a:xfrm>
          <a:prstGeom prst="rect">
            <a:avLst/>
          </a:prstGeom>
          <a:solidFill>
            <a:srgbClr val="CC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1492" name="Text Box 4"/>
          <p:cNvSpPr txBox="1">
            <a:spLocks noChangeArrowheads="1"/>
          </p:cNvSpPr>
          <p:nvPr/>
        </p:nvSpPr>
        <p:spPr bwMode="auto">
          <a:xfrm>
            <a:off x="1484313" y="5092700"/>
            <a:ext cx="28813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1400" b="1" i="1"/>
              <a:t>Neighborhood Formation Phase</a:t>
            </a:r>
            <a:endParaRPr lang="en-US" altLang="en-US" sz="1400" i="1"/>
          </a:p>
        </p:txBody>
      </p:sp>
      <p:sp>
        <p:nvSpPr>
          <p:cNvPr id="191493" name="Text Box 5"/>
          <p:cNvSpPr txBox="1">
            <a:spLocks noChangeArrowheads="1"/>
          </p:cNvSpPr>
          <p:nvPr/>
        </p:nvSpPr>
        <p:spPr bwMode="auto">
          <a:xfrm>
            <a:off x="5999163" y="4219575"/>
            <a:ext cx="154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sz="1200" b="1"/>
              <a:t>Recommendations</a:t>
            </a:r>
          </a:p>
        </p:txBody>
      </p:sp>
      <p:graphicFrame>
        <p:nvGraphicFramePr>
          <p:cNvPr id="191494" name="Object 6"/>
          <p:cNvGraphicFramePr>
            <a:graphicFrameLocks noChangeAspect="1"/>
          </p:cNvGraphicFramePr>
          <p:nvPr/>
        </p:nvGraphicFramePr>
        <p:xfrm>
          <a:off x="6510338" y="3697288"/>
          <a:ext cx="542925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45" name="Clip Gallery" r:id="rId4" imgW="630000" imgH="643680" progId="MS_ClipArt_Gallery.2">
                  <p:embed/>
                </p:oleObj>
              </mc:Choice>
              <mc:Fallback>
                <p:oleObj name="Clip Gallery" r:id="rId4" imgW="630000" imgH="643680" progId="MS_ClipArt_Gallery.2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0338" y="3697288"/>
                        <a:ext cx="542925" cy="573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1495" name="Text Box 7"/>
          <p:cNvSpPr txBox="1">
            <a:spLocks noChangeArrowheads="1"/>
          </p:cNvSpPr>
          <p:nvPr/>
        </p:nvSpPr>
        <p:spPr bwMode="auto">
          <a:xfrm>
            <a:off x="1511300" y="2665413"/>
            <a:ext cx="1403350" cy="52705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sz="1400" b="1"/>
              <a:t>Neighborhood</a:t>
            </a:r>
          </a:p>
          <a:p>
            <a:pPr algn="ctr" eaLnBrk="0" hangingPunct="0"/>
            <a:r>
              <a:rPr lang="en-US" altLang="en-US" sz="1400" b="1"/>
              <a:t>Formation</a:t>
            </a:r>
            <a:endParaRPr lang="en-US" altLang="en-US" sz="1400" b="1">
              <a:latin typeface="Times New Roman" pitchFamily="18" charset="0"/>
            </a:endParaRPr>
          </a:p>
        </p:txBody>
      </p:sp>
      <p:sp>
        <p:nvSpPr>
          <p:cNvPr id="191496" name="Line 8"/>
          <p:cNvSpPr>
            <a:spLocks noChangeShapeType="1"/>
          </p:cNvSpPr>
          <p:nvPr/>
        </p:nvSpPr>
        <p:spPr bwMode="auto">
          <a:xfrm flipH="1" flipV="1">
            <a:off x="2211388" y="3287713"/>
            <a:ext cx="0" cy="358775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1497" name="Line 9"/>
          <p:cNvSpPr>
            <a:spLocks noChangeShapeType="1"/>
          </p:cNvSpPr>
          <p:nvPr/>
        </p:nvSpPr>
        <p:spPr bwMode="auto">
          <a:xfrm flipH="1">
            <a:off x="6715125" y="3287713"/>
            <a:ext cx="4763" cy="390525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1498" name="Text Box 10"/>
          <p:cNvSpPr txBox="1">
            <a:spLocks noChangeArrowheads="1"/>
          </p:cNvSpPr>
          <p:nvPr/>
        </p:nvSpPr>
        <p:spPr bwMode="auto">
          <a:xfrm>
            <a:off x="5849938" y="2654300"/>
            <a:ext cx="1681162" cy="52705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sz="1400" b="1"/>
              <a:t>Recommendation</a:t>
            </a:r>
          </a:p>
          <a:p>
            <a:pPr algn="ctr" eaLnBrk="0" hangingPunct="0"/>
            <a:r>
              <a:rPr lang="en-US" altLang="en-US" sz="1400" b="1"/>
              <a:t>Engine</a:t>
            </a:r>
            <a:endParaRPr lang="en-US" altLang="en-US" sz="1200" b="1">
              <a:latin typeface="Times New Roman" pitchFamily="18" charset="0"/>
            </a:endParaRPr>
          </a:p>
        </p:txBody>
      </p:sp>
      <p:sp>
        <p:nvSpPr>
          <p:cNvPr id="191499" name="Text Box 11"/>
          <p:cNvSpPr txBox="1">
            <a:spLocks noChangeArrowheads="1"/>
          </p:cNvSpPr>
          <p:nvPr/>
        </p:nvSpPr>
        <p:spPr bwMode="auto">
          <a:xfrm>
            <a:off x="1433513" y="1525588"/>
            <a:ext cx="16795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1200" b="1"/>
              <a:t>Current User Record</a:t>
            </a:r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191500" name="AutoShape 12"/>
          <p:cNvSpPr>
            <a:spLocks noChangeArrowheads="1"/>
          </p:cNvSpPr>
          <p:nvPr/>
        </p:nvSpPr>
        <p:spPr bwMode="auto">
          <a:xfrm>
            <a:off x="1619250" y="3705225"/>
            <a:ext cx="1130300" cy="1189038"/>
          </a:xfrm>
          <a:prstGeom prst="can">
            <a:avLst>
              <a:gd name="adj" fmla="val 11513"/>
            </a:avLst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91501" name="Text Box 13"/>
          <p:cNvSpPr txBox="1">
            <a:spLocks noChangeArrowheads="1"/>
          </p:cNvSpPr>
          <p:nvPr/>
        </p:nvSpPr>
        <p:spPr bwMode="auto">
          <a:xfrm>
            <a:off x="1604963" y="3811588"/>
            <a:ext cx="1171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sz="1200" b="1"/>
              <a:t>Historical</a:t>
            </a:r>
          </a:p>
          <a:p>
            <a:pPr algn="ctr" eaLnBrk="0" hangingPunct="0"/>
            <a:r>
              <a:rPr lang="en-US" altLang="en-US" sz="1200" b="1"/>
              <a:t>User Records</a:t>
            </a:r>
            <a:endParaRPr lang="en-US" altLang="en-US" sz="1400" b="1">
              <a:latin typeface="Times New Roman" pitchFamily="18" charset="0"/>
            </a:endParaRPr>
          </a:p>
        </p:txBody>
      </p:sp>
      <p:sp>
        <p:nvSpPr>
          <p:cNvPr id="191502" name="Rectangle 14"/>
          <p:cNvSpPr>
            <a:spLocks noChangeArrowheads="1"/>
          </p:cNvSpPr>
          <p:nvPr/>
        </p:nvSpPr>
        <p:spPr bwMode="auto">
          <a:xfrm>
            <a:off x="1746250" y="4298950"/>
            <a:ext cx="884238" cy="5143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91503" name="Line 15"/>
          <p:cNvSpPr>
            <a:spLocks noChangeShapeType="1"/>
          </p:cNvSpPr>
          <p:nvPr/>
        </p:nvSpPr>
        <p:spPr bwMode="auto">
          <a:xfrm>
            <a:off x="1746250" y="4551363"/>
            <a:ext cx="8842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1504" name="Rectangle 16"/>
          <p:cNvSpPr>
            <a:spLocks noChangeArrowheads="1"/>
          </p:cNvSpPr>
          <p:nvPr/>
        </p:nvSpPr>
        <p:spPr bwMode="auto">
          <a:xfrm>
            <a:off x="1752600" y="4292600"/>
            <a:ext cx="876300" cy="1349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1505" name="Line 17"/>
          <p:cNvSpPr>
            <a:spLocks noChangeShapeType="1"/>
          </p:cNvSpPr>
          <p:nvPr/>
        </p:nvSpPr>
        <p:spPr bwMode="auto">
          <a:xfrm flipV="1">
            <a:off x="1746250" y="4678363"/>
            <a:ext cx="879475" cy="47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1506" name="Line 18"/>
          <p:cNvSpPr>
            <a:spLocks noChangeShapeType="1"/>
          </p:cNvSpPr>
          <p:nvPr/>
        </p:nvSpPr>
        <p:spPr bwMode="auto">
          <a:xfrm>
            <a:off x="2017713" y="4298950"/>
            <a:ext cx="3175" cy="511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1507" name="Line 19"/>
          <p:cNvSpPr>
            <a:spLocks noChangeShapeType="1"/>
          </p:cNvSpPr>
          <p:nvPr/>
        </p:nvSpPr>
        <p:spPr bwMode="auto">
          <a:xfrm flipH="1">
            <a:off x="2289175" y="4298950"/>
            <a:ext cx="1588" cy="511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1508" name="Line 20"/>
          <p:cNvSpPr>
            <a:spLocks noChangeShapeType="1"/>
          </p:cNvSpPr>
          <p:nvPr/>
        </p:nvSpPr>
        <p:spPr bwMode="auto">
          <a:xfrm>
            <a:off x="1751013" y="4424363"/>
            <a:ext cx="884237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1509" name="Text Box 21"/>
          <p:cNvSpPr txBox="1">
            <a:spLocks noChangeArrowheads="1"/>
          </p:cNvSpPr>
          <p:nvPr/>
        </p:nvSpPr>
        <p:spPr bwMode="auto">
          <a:xfrm>
            <a:off x="1689100" y="4248150"/>
            <a:ext cx="40005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800" b="1"/>
              <a:t>user</a:t>
            </a:r>
          </a:p>
        </p:txBody>
      </p:sp>
      <p:sp>
        <p:nvSpPr>
          <p:cNvPr id="191510" name="Text Box 22"/>
          <p:cNvSpPr txBox="1">
            <a:spLocks noChangeArrowheads="1"/>
          </p:cNvSpPr>
          <p:nvPr/>
        </p:nvSpPr>
        <p:spPr bwMode="auto">
          <a:xfrm>
            <a:off x="1955800" y="4252913"/>
            <a:ext cx="39370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800" b="1"/>
              <a:t>item</a:t>
            </a:r>
          </a:p>
        </p:txBody>
      </p:sp>
      <p:sp>
        <p:nvSpPr>
          <p:cNvPr id="191511" name="Text Box 23"/>
          <p:cNvSpPr txBox="1">
            <a:spLocks noChangeArrowheads="1"/>
          </p:cNvSpPr>
          <p:nvPr/>
        </p:nvSpPr>
        <p:spPr bwMode="auto">
          <a:xfrm>
            <a:off x="2227263" y="4248150"/>
            <a:ext cx="466725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800" b="1"/>
              <a:t>rating</a:t>
            </a:r>
          </a:p>
        </p:txBody>
      </p:sp>
      <p:sp>
        <p:nvSpPr>
          <p:cNvPr id="191512" name="Line 24"/>
          <p:cNvSpPr>
            <a:spLocks noChangeShapeType="1"/>
          </p:cNvSpPr>
          <p:nvPr/>
        </p:nvSpPr>
        <p:spPr bwMode="auto">
          <a:xfrm>
            <a:off x="1843088" y="4487863"/>
            <a:ext cx="1000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1513" name="Line 25"/>
          <p:cNvSpPr>
            <a:spLocks noChangeShapeType="1"/>
          </p:cNvSpPr>
          <p:nvPr/>
        </p:nvSpPr>
        <p:spPr bwMode="auto">
          <a:xfrm>
            <a:off x="1843088" y="4621213"/>
            <a:ext cx="1000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1514" name="Line 26"/>
          <p:cNvSpPr>
            <a:spLocks noChangeShapeType="1"/>
          </p:cNvSpPr>
          <p:nvPr/>
        </p:nvSpPr>
        <p:spPr bwMode="auto">
          <a:xfrm>
            <a:off x="1843088" y="4749800"/>
            <a:ext cx="1000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1515" name="Line 27"/>
          <p:cNvSpPr>
            <a:spLocks noChangeShapeType="1"/>
          </p:cNvSpPr>
          <p:nvPr/>
        </p:nvSpPr>
        <p:spPr bwMode="auto">
          <a:xfrm>
            <a:off x="2109788" y="4487863"/>
            <a:ext cx="1000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1516" name="Line 28"/>
          <p:cNvSpPr>
            <a:spLocks noChangeShapeType="1"/>
          </p:cNvSpPr>
          <p:nvPr/>
        </p:nvSpPr>
        <p:spPr bwMode="auto">
          <a:xfrm>
            <a:off x="2105025" y="4621213"/>
            <a:ext cx="1000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1517" name="Line 29"/>
          <p:cNvSpPr>
            <a:spLocks noChangeShapeType="1"/>
          </p:cNvSpPr>
          <p:nvPr/>
        </p:nvSpPr>
        <p:spPr bwMode="auto">
          <a:xfrm>
            <a:off x="2105025" y="4745038"/>
            <a:ext cx="1000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1518" name="Line 30"/>
          <p:cNvSpPr>
            <a:spLocks noChangeShapeType="1"/>
          </p:cNvSpPr>
          <p:nvPr/>
        </p:nvSpPr>
        <p:spPr bwMode="auto">
          <a:xfrm>
            <a:off x="2395538" y="4492625"/>
            <a:ext cx="1000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1519" name="Line 31"/>
          <p:cNvSpPr>
            <a:spLocks noChangeShapeType="1"/>
          </p:cNvSpPr>
          <p:nvPr/>
        </p:nvSpPr>
        <p:spPr bwMode="auto">
          <a:xfrm>
            <a:off x="2395538" y="4625975"/>
            <a:ext cx="1000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1520" name="Line 32"/>
          <p:cNvSpPr>
            <a:spLocks noChangeShapeType="1"/>
          </p:cNvSpPr>
          <p:nvPr/>
        </p:nvSpPr>
        <p:spPr bwMode="auto">
          <a:xfrm>
            <a:off x="2395538" y="4749800"/>
            <a:ext cx="1000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1521" name="AutoShape 33"/>
          <p:cNvSpPr>
            <a:spLocks noChangeArrowheads="1"/>
          </p:cNvSpPr>
          <p:nvPr/>
        </p:nvSpPr>
        <p:spPr bwMode="auto">
          <a:xfrm>
            <a:off x="1371600" y="1797050"/>
            <a:ext cx="1779588" cy="333375"/>
          </a:xfrm>
          <a:prstGeom prst="foldedCorner">
            <a:avLst>
              <a:gd name="adj" fmla="val 31731"/>
            </a:avLst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191522" name="Text Box 34"/>
          <p:cNvSpPr txBox="1">
            <a:spLocks noChangeArrowheads="1"/>
          </p:cNvSpPr>
          <p:nvPr/>
        </p:nvSpPr>
        <p:spPr bwMode="auto">
          <a:xfrm>
            <a:off x="1470025" y="1817688"/>
            <a:ext cx="1597025" cy="24447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1000" b="1"/>
              <a:t>&lt;user, item1, item2, …&gt;</a:t>
            </a:r>
          </a:p>
        </p:txBody>
      </p:sp>
      <p:sp>
        <p:nvSpPr>
          <p:cNvPr id="191523" name="Line 35"/>
          <p:cNvSpPr>
            <a:spLocks noChangeShapeType="1"/>
          </p:cNvSpPr>
          <p:nvPr/>
        </p:nvSpPr>
        <p:spPr bwMode="auto">
          <a:xfrm>
            <a:off x="2230438" y="2227263"/>
            <a:ext cx="0" cy="384175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1524" name="AutoShape 36"/>
          <p:cNvSpPr>
            <a:spLocks noChangeArrowheads="1"/>
          </p:cNvSpPr>
          <p:nvPr/>
        </p:nvSpPr>
        <p:spPr bwMode="auto">
          <a:xfrm>
            <a:off x="3425825" y="2638425"/>
            <a:ext cx="954088" cy="684213"/>
          </a:xfrm>
          <a:prstGeom prst="flowChartMultidocumen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1200" b="1"/>
              <a:t>Nearest</a:t>
            </a:r>
          </a:p>
          <a:p>
            <a:pPr algn="ctr" eaLnBrk="0" hangingPunct="0"/>
            <a:r>
              <a:rPr lang="en-US" altLang="en-US" sz="1200" b="1"/>
              <a:t>Neighbors</a:t>
            </a: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91525" name="Line 37"/>
          <p:cNvSpPr>
            <a:spLocks noChangeShapeType="1"/>
          </p:cNvSpPr>
          <p:nvPr/>
        </p:nvSpPr>
        <p:spPr bwMode="auto">
          <a:xfrm flipV="1">
            <a:off x="3011488" y="2973388"/>
            <a:ext cx="390525" cy="635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1526" name="AutoShape 38"/>
          <p:cNvSpPr>
            <a:spLocks noChangeArrowheads="1"/>
          </p:cNvSpPr>
          <p:nvPr/>
        </p:nvSpPr>
        <p:spPr bwMode="auto">
          <a:xfrm>
            <a:off x="4857750" y="2701925"/>
            <a:ext cx="495300" cy="476250"/>
          </a:xfrm>
          <a:prstGeom prst="flowChartOr">
            <a:avLst/>
          </a:prstGeom>
          <a:solidFill>
            <a:srgbClr val="FFCC00"/>
          </a:solidFill>
          <a:ln w="19050">
            <a:solidFill>
              <a:schemeClr val="tx1"/>
            </a:solidFill>
            <a:round/>
            <a:headEnd/>
            <a:tailEnd/>
          </a:ln>
          <a:effectLst>
            <a:outerShdw dist="63500" dir="3187806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191527" name="Text Box 39"/>
          <p:cNvSpPr txBox="1">
            <a:spLocks noChangeArrowheads="1"/>
          </p:cNvSpPr>
          <p:nvPr/>
        </p:nvSpPr>
        <p:spPr bwMode="auto">
          <a:xfrm>
            <a:off x="4603750" y="3211513"/>
            <a:ext cx="1117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sz="1200" b="1"/>
              <a:t>Combination</a:t>
            </a:r>
          </a:p>
          <a:p>
            <a:pPr algn="ctr" eaLnBrk="0" hangingPunct="0"/>
            <a:r>
              <a:rPr lang="en-US" altLang="en-US" sz="1200" b="1"/>
              <a:t>Function</a:t>
            </a:r>
          </a:p>
        </p:txBody>
      </p:sp>
      <p:sp>
        <p:nvSpPr>
          <p:cNvPr id="191528" name="Line 40"/>
          <p:cNvSpPr>
            <a:spLocks noChangeShapeType="1"/>
          </p:cNvSpPr>
          <p:nvPr/>
        </p:nvSpPr>
        <p:spPr bwMode="auto">
          <a:xfrm flipV="1">
            <a:off x="4430713" y="2944813"/>
            <a:ext cx="390525" cy="635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1529" name="Line 41"/>
          <p:cNvSpPr>
            <a:spLocks noChangeShapeType="1"/>
          </p:cNvSpPr>
          <p:nvPr/>
        </p:nvSpPr>
        <p:spPr bwMode="auto">
          <a:xfrm flipV="1">
            <a:off x="5440363" y="2935288"/>
            <a:ext cx="390525" cy="635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1530" name="Rectangle 42"/>
          <p:cNvSpPr>
            <a:spLocks noChangeArrowheads="1"/>
          </p:cNvSpPr>
          <p:nvPr/>
        </p:nvSpPr>
        <p:spPr bwMode="auto">
          <a:xfrm>
            <a:off x="1266825" y="1520825"/>
            <a:ext cx="3248025" cy="3552825"/>
          </a:xfrm>
          <a:prstGeom prst="rect">
            <a:avLst/>
          </a:prstGeom>
          <a:noFill/>
          <a:ln w="19050">
            <a:solidFill>
              <a:srgbClr val="CC33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1531" name="Rectangle 43"/>
          <p:cNvSpPr>
            <a:spLocks noChangeArrowheads="1"/>
          </p:cNvSpPr>
          <p:nvPr/>
        </p:nvSpPr>
        <p:spPr bwMode="auto">
          <a:xfrm>
            <a:off x="4591050" y="1511300"/>
            <a:ext cx="3248025" cy="3552825"/>
          </a:xfrm>
          <a:prstGeom prst="rect">
            <a:avLst/>
          </a:prstGeom>
          <a:noFill/>
          <a:ln w="19050">
            <a:solidFill>
              <a:srgbClr val="CC33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1532" name="Text Box 44"/>
          <p:cNvSpPr txBox="1">
            <a:spLocks noChangeArrowheads="1"/>
          </p:cNvSpPr>
          <p:nvPr/>
        </p:nvSpPr>
        <p:spPr bwMode="auto">
          <a:xfrm>
            <a:off x="5119688" y="5086350"/>
            <a:ext cx="22431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1400" b="1" i="1"/>
              <a:t>Recommendation Phase</a:t>
            </a:r>
            <a:endParaRPr lang="en-US" altLang="en-US" sz="1400" i="1"/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User-Based Collaborative Filtering</a:t>
            </a:r>
            <a:endParaRPr lang="en-US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1258" y="1323122"/>
            <a:ext cx="8229600" cy="4540250"/>
          </a:xfrm>
        </p:spPr>
        <p:txBody>
          <a:bodyPr/>
          <a:lstStyle/>
          <a:p>
            <a:r>
              <a:rPr lang="en-US" sz="2400" dirty="0" smtClean="0"/>
              <a:t>User-User Similarity: Pearson Correlation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sz="4000" dirty="0"/>
          </a:p>
          <a:p>
            <a:r>
              <a:rPr lang="en-US" sz="2400" dirty="0" smtClean="0"/>
              <a:t>Making Predictions: K-Nearest-Neighbor</a:t>
            </a:r>
            <a:endParaRPr lang="en-US" sz="2400" dirty="0"/>
          </a:p>
        </p:txBody>
      </p:sp>
      <p:sp>
        <p:nvSpPr>
          <p:cNvPr id="9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23A8DA-8C14-4203-954A-CDA7A580181F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778242" name="Picture 2" descr="http://geek4it.com/images/A%20Programmer%27s%20Guide%20To%20Data%20Mining/Cosine%20Similarity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21" y="1897224"/>
            <a:ext cx="4886324" cy="1714684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1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005658397"/>
              </p:ext>
            </p:extLst>
          </p:nvPr>
        </p:nvGraphicFramePr>
        <p:xfrm>
          <a:off x="740228" y="4676200"/>
          <a:ext cx="5527159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665" name="Equation" r:id="rId5" imgW="2323800" imgH="558720" progId="Equation.3">
                  <p:embed/>
                </p:oleObj>
              </mc:Choice>
              <mc:Fallback>
                <p:oleObj name="Equation" r:id="rId5" imgW="2323800" imgH="55872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0228" y="4676200"/>
                        <a:ext cx="5527159" cy="12192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CC33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6479725" y="1794584"/>
            <a:ext cx="2514988" cy="4247317"/>
            <a:chOff x="6461063" y="1822577"/>
            <a:chExt cx="2514988" cy="4247317"/>
          </a:xfrm>
        </p:grpSpPr>
        <p:sp>
          <p:nvSpPr>
            <p:cNvPr id="3" name="Rectangle 2"/>
            <p:cNvSpPr/>
            <p:nvPr/>
          </p:nvSpPr>
          <p:spPr>
            <a:xfrm>
              <a:off x="6461063" y="1822577"/>
              <a:ext cx="2514988" cy="42473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en-US" sz="1800" b="1" i="1" dirty="0" smtClean="0"/>
                <a:t>R</a:t>
              </a:r>
              <a:r>
                <a:rPr lang="en-US" altLang="en-US" sz="1800" b="1" i="1" baseline="-25000" dirty="0" smtClean="0"/>
                <a:t>u</a:t>
              </a:r>
              <a:r>
                <a:rPr lang="en-US" altLang="en-US" sz="1800" i="1" baseline="-25000" dirty="0" smtClean="0"/>
                <a:t>  </a:t>
              </a:r>
              <a:r>
                <a:rPr lang="en-US" altLang="en-US" sz="1800" dirty="0"/>
                <a:t>= mean rating for </a:t>
              </a:r>
              <a:r>
                <a:rPr lang="en-US" altLang="en-US" sz="1800" dirty="0" smtClean="0"/>
                <a:t>user </a:t>
              </a:r>
              <a:r>
                <a:rPr lang="en-US" altLang="en-US" sz="1800" i="1" dirty="0" smtClean="0"/>
                <a:t>u</a:t>
              </a:r>
              <a:endParaRPr lang="en-US" altLang="en-US" sz="1800" i="1" dirty="0"/>
            </a:p>
            <a:p>
              <a:pPr algn="l"/>
              <a:r>
                <a:rPr lang="en-US" altLang="en-US" sz="1800" b="1" i="1" dirty="0" err="1" smtClean="0"/>
                <a:t>R</a:t>
              </a:r>
              <a:r>
                <a:rPr lang="en-US" altLang="en-US" sz="1800" b="1" i="1" baseline="-25000" dirty="0" err="1" smtClean="0"/>
                <a:t>u,i</a:t>
              </a:r>
              <a:r>
                <a:rPr lang="en-US" altLang="en-US" sz="1800" dirty="0" smtClean="0"/>
                <a:t> </a:t>
              </a:r>
              <a:r>
                <a:rPr lang="en-US" altLang="en-US" sz="1800" dirty="0"/>
                <a:t>= rating of </a:t>
              </a:r>
              <a:r>
                <a:rPr lang="en-US" altLang="en-US" sz="1800" dirty="0" smtClean="0"/>
                <a:t>user </a:t>
              </a:r>
              <a:r>
                <a:rPr lang="en-US" altLang="en-US" sz="1800" i="1" dirty="0"/>
                <a:t>u</a:t>
              </a:r>
              <a:r>
                <a:rPr lang="en-US" altLang="en-US" sz="1800" dirty="0"/>
                <a:t> on item </a:t>
              </a:r>
              <a:r>
                <a:rPr lang="en-US" altLang="en-US" sz="1800" i="1" dirty="0" err="1" smtClean="0"/>
                <a:t>i</a:t>
              </a:r>
              <a:endParaRPr lang="en-US" altLang="en-US" sz="1800" i="1" dirty="0"/>
            </a:p>
            <a:p>
              <a:pPr algn="l"/>
              <a:r>
                <a:rPr lang="en-US" altLang="en-US" sz="1800" b="1" i="1" dirty="0" smtClean="0"/>
                <a:t>sim</a:t>
              </a:r>
              <a:r>
                <a:rPr lang="en-US" altLang="en-US" sz="1800" b="1" dirty="0" smtClean="0"/>
                <a:t>(</a:t>
              </a:r>
              <a:r>
                <a:rPr lang="en-US" altLang="en-US" sz="1800" b="1" i="1" dirty="0" err="1" smtClean="0"/>
                <a:t>i,j</a:t>
              </a:r>
              <a:r>
                <a:rPr lang="en-US" altLang="en-US" sz="1800" b="1" dirty="0" smtClean="0"/>
                <a:t>)</a:t>
              </a:r>
              <a:r>
                <a:rPr lang="en-US" altLang="en-US" sz="1800" b="1" i="1" dirty="0" smtClean="0"/>
                <a:t> </a:t>
              </a:r>
              <a:r>
                <a:rPr lang="en-US" altLang="en-US" sz="1800" i="1" dirty="0"/>
                <a:t>= </a:t>
              </a:r>
              <a:r>
                <a:rPr lang="en-US" altLang="en-US" sz="1800" dirty="0"/>
                <a:t>Pearson correlation between</a:t>
              </a:r>
              <a:r>
                <a:rPr lang="en-US" altLang="en-US" sz="1800" i="1" dirty="0"/>
                <a:t> </a:t>
              </a:r>
              <a:r>
                <a:rPr lang="en-US" altLang="en-US" sz="1800" i="1" dirty="0" smtClean="0"/>
                <a:t>users </a:t>
              </a:r>
              <a:r>
                <a:rPr lang="en-US" altLang="en-US" sz="1800" i="1" dirty="0" err="1" smtClean="0"/>
                <a:t>i</a:t>
              </a:r>
              <a:r>
                <a:rPr lang="en-US" altLang="en-US" sz="1800" i="1" dirty="0" smtClean="0"/>
                <a:t> and j</a:t>
              </a:r>
            </a:p>
            <a:p>
              <a:pPr algn="l"/>
              <a:endParaRPr lang="en-US" altLang="en-US" sz="1800" i="1" dirty="0" smtClean="0"/>
            </a:p>
            <a:p>
              <a:pPr algn="l"/>
              <a:r>
                <a:rPr lang="en-US" altLang="en-US" sz="1800" b="1" i="1" dirty="0" err="1" smtClean="0"/>
                <a:t>P</a:t>
              </a:r>
              <a:r>
                <a:rPr lang="en-US" altLang="en-US" sz="1800" b="1" i="1" baseline="-25000" dirty="0" err="1" smtClean="0"/>
                <a:t>a,i</a:t>
              </a:r>
              <a:r>
                <a:rPr lang="en-US" altLang="en-US" sz="1800" i="1" dirty="0" smtClean="0"/>
                <a:t> = predicted rating of user a on item I</a:t>
              </a:r>
            </a:p>
            <a:p>
              <a:pPr algn="l"/>
              <a:r>
                <a:rPr lang="en-US" altLang="en-US" sz="1800" b="1" i="1" dirty="0" smtClean="0"/>
                <a:t>R</a:t>
              </a:r>
              <a:r>
                <a:rPr lang="en-US" altLang="en-US" sz="1800" b="1" i="1" baseline="-25000" dirty="0" smtClean="0"/>
                <a:t>a</a:t>
              </a:r>
              <a:r>
                <a:rPr lang="en-US" altLang="en-US" sz="1800" i="1" baseline="-25000" dirty="0" smtClean="0"/>
                <a:t>  </a:t>
              </a:r>
              <a:r>
                <a:rPr lang="en-US" altLang="en-US" sz="1800" dirty="0"/>
                <a:t>= mean rating for </a:t>
              </a:r>
              <a:r>
                <a:rPr lang="en-US" altLang="en-US" sz="1800" dirty="0" smtClean="0"/>
                <a:t>target user </a:t>
              </a:r>
              <a:r>
                <a:rPr lang="en-US" altLang="en-US" sz="1800" i="1" dirty="0" smtClean="0"/>
                <a:t>a</a:t>
              </a:r>
            </a:p>
            <a:p>
              <a:pPr algn="l"/>
              <a:r>
                <a:rPr lang="en-US" altLang="en-US" sz="1800" b="1" i="1" dirty="0" smtClean="0"/>
                <a:t>Sim(</a:t>
              </a:r>
              <a:r>
                <a:rPr lang="en-US" altLang="en-US" sz="1800" b="1" i="1" dirty="0" err="1" smtClean="0"/>
                <a:t>a,u</a:t>
              </a:r>
              <a:r>
                <a:rPr lang="en-US" altLang="en-US" sz="1800" b="1" i="1" dirty="0" smtClean="0"/>
                <a:t>) </a:t>
              </a:r>
              <a:r>
                <a:rPr lang="en-US" altLang="en-US" sz="1800" dirty="0" smtClean="0"/>
                <a:t>similarity (Pearson) between user </a:t>
              </a:r>
              <a:r>
                <a:rPr lang="en-US" altLang="en-US" sz="1800" i="1" dirty="0" smtClean="0"/>
                <a:t>a</a:t>
              </a:r>
              <a:r>
                <a:rPr lang="en-US" altLang="en-US" sz="1800" dirty="0" smtClean="0"/>
                <a:t> and neighbor </a:t>
              </a:r>
              <a:r>
                <a:rPr lang="en-US" altLang="en-US" sz="1800" i="1" dirty="0" smtClean="0"/>
                <a:t>u</a:t>
              </a:r>
              <a:endParaRPr lang="en-US" altLang="en-US" sz="1800" i="1" dirty="0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6585145" y="1874698"/>
              <a:ext cx="10795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5"/>
            <p:cNvSpPr>
              <a:spLocks noChangeShapeType="1"/>
            </p:cNvSpPr>
            <p:nvPr/>
          </p:nvSpPr>
          <p:spPr bwMode="auto">
            <a:xfrm>
              <a:off x="6585145" y="4621008"/>
              <a:ext cx="10795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9731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23A8DA-8C14-4203-954A-CDA7A580181F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263525" y="300038"/>
            <a:ext cx="8366125" cy="1143000"/>
          </a:xfrm>
        </p:spPr>
        <p:txBody>
          <a:bodyPr/>
          <a:lstStyle/>
          <a:p>
            <a:r>
              <a:rPr lang="en-US" altLang="en-US"/>
              <a:t>Example Collaborative System</a:t>
            </a:r>
          </a:p>
        </p:txBody>
      </p:sp>
      <p:graphicFrame>
        <p:nvGraphicFramePr>
          <p:cNvPr id="74849" name="Group 97"/>
          <p:cNvGraphicFramePr>
            <a:graphicFrameLocks noGrp="1"/>
          </p:cNvGraphicFramePr>
          <p:nvPr/>
        </p:nvGraphicFramePr>
        <p:xfrm>
          <a:off x="457200" y="1752600"/>
          <a:ext cx="8382000" cy="3135315"/>
        </p:xfrm>
        <a:graphic>
          <a:graphicData uri="http://schemas.openxmlformats.org/drawingml/2006/table">
            <a:tbl>
              <a:tblPr/>
              <a:tblGrid>
                <a:gridCol w="1047750"/>
                <a:gridCol w="1047750"/>
                <a:gridCol w="1047750"/>
                <a:gridCol w="1047750"/>
                <a:gridCol w="1047750"/>
                <a:gridCol w="1047750"/>
                <a:gridCol w="876300"/>
                <a:gridCol w="1219200"/>
              </a:tblGrid>
              <a:tr h="3381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Item1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Item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Item 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Item 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Item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Item 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Correlation with Alice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Alice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User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5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User 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0.33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59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User 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5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User 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0.19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User 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User 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5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User 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4847" name="AutoShape 95"/>
          <p:cNvSpPr>
            <a:spLocks noChangeArrowheads="1"/>
          </p:cNvSpPr>
          <p:nvPr/>
        </p:nvSpPr>
        <p:spPr bwMode="auto">
          <a:xfrm>
            <a:off x="7705725" y="3500438"/>
            <a:ext cx="1143000" cy="1371600"/>
          </a:xfrm>
          <a:prstGeom prst="upArrowCallout">
            <a:avLst>
              <a:gd name="adj1" fmla="val 25000"/>
              <a:gd name="adj2" fmla="val 25000"/>
              <a:gd name="adj3" fmla="val 20000"/>
              <a:gd name="adj4" fmla="val 66667"/>
            </a:avLst>
          </a:prstGeom>
          <a:gradFill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1">
                  <a:gamma/>
                  <a:shade val="46275"/>
                  <a:invGamma/>
                  <a:alpha val="8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1800"/>
              <a:t>Best</a:t>
            </a:r>
            <a:br>
              <a:rPr lang="en-US" altLang="en-US" sz="1800"/>
            </a:br>
            <a:r>
              <a:rPr lang="en-US" altLang="en-US" sz="1800"/>
              <a:t>match</a:t>
            </a:r>
          </a:p>
        </p:txBody>
      </p:sp>
      <p:sp>
        <p:nvSpPr>
          <p:cNvPr id="74848" name="AutoShape 96"/>
          <p:cNvSpPr>
            <a:spLocks noChangeArrowheads="1"/>
          </p:cNvSpPr>
          <p:nvPr/>
        </p:nvSpPr>
        <p:spPr bwMode="auto">
          <a:xfrm>
            <a:off x="6500813" y="3500438"/>
            <a:ext cx="1219200" cy="1371600"/>
          </a:xfrm>
          <a:prstGeom prst="upArrowCallout">
            <a:avLst>
              <a:gd name="adj1" fmla="val 25000"/>
              <a:gd name="adj2" fmla="val 25000"/>
              <a:gd name="adj3" fmla="val 18750"/>
              <a:gd name="adj4" fmla="val 66667"/>
            </a:avLst>
          </a:prstGeom>
          <a:gradFill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1">
                  <a:gamma/>
                  <a:shade val="46275"/>
                  <a:invGamma/>
                  <a:alpha val="8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1800"/>
              <a:t>Prediction</a:t>
            </a:r>
          </a:p>
          <a:p>
            <a:pPr algn="ctr" eaLnBrk="0" hangingPunct="0"/>
            <a:r>
              <a:rPr lang="en-US" altLang="en-US" sz="4000">
                <a:sym typeface="Wingdings" pitchFamily="2" charset="2"/>
              </a:rPr>
              <a:t></a:t>
            </a:r>
          </a:p>
        </p:txBody>
      </p:sp>
      <p:sp>
        <p:nvSpPr>
          <p:cNvPr id="74850" name="Text Box 98"/>
          <p:cNvSpPr txBox="1">
            <a:spLocks noChangeArrowheads="1"/>
          </p:cNvSpPr>
          <p:nvPr/>
        </p:nvSpPr>
        <p:spPr bwMode="auto">
          <a:xfrm>
            <a:off x="2627313" y="5300663"/>
            <a:ext cx="3444875" cy="314325"/>
          </a:xfrm>
          <a:prstGeom prst="rect">
            <a:avLst/>
          </a:prstGeom>
          <a:solidFill>
            <a:srgbClr val="E8E7F3"/>
          </a:solidFill>
          <a:ln w="9525" algn="ctr">
            <a:solidFill>
              <a:srgbClr val="1B5595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i="1">
                <a:latin typeface="Verdana" pitchFamily="34" charset="0"/>
              </a:rPr>
              <a:t>Using k-nearest neighbor with k =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4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847" grpId="0" animBg="1"/>
      <p:bldP spid="7484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ACB80-87F7-44B3-8AB2-83D3BD28C313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>
          <a:xfrm>
            <a:off x="263525" y="300038"/>
            <a:ext cx="8366125" cy="719137"/>
          </a:xfrm>
        </p:spPr>
        <p:txBody>
          <a:bodyPr/>
          <a:lstStyle/>
          <a:p>
            <a:r>
              <a:rPr lang="en-US" altLang="en-US" sz="2800"/>
              <a:t>Item-based Collaborative Filtering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108075"/>
            <a:ext cx="8181975" cy="5207000"/>
          </a:xfrm>
        </p:spPr>
        <p:txBody>
          <a:bodyPr/>
          <a:lstStyle/>
          <a:p>
            <a:r>
              <a:rPr lang="en-US" altLang="en-US" sz="2000"/>
              <a:t>Find similarities among the items based on ratings across users</a:t>
            </a:r>
          </a:p>
          <a:p>
            <a:pPr lvl="1"/>
            <a:r>
              <a:rPr lang="en-US" altLang="en-US" sz="1800"/>
              <a:t>Often measured based on a variation of Cosine measure</a:t>
            </a:r>
          </a:p>
          <a:p>
            <a:r>
              <a:rPr lang="en-US" altLang="en-US" sz="2000"/>
              <a:t>Prediction of item I for user </a:t>
            </a:r>
            <a:r>
              <a:rPr lang="en-US" altLang="en-US" sz="2000" i="1"/>
              <a:t>a</a:t>
            </a:r>
            <a:r>
              <a:rPr lang="en-US" altLang="en-US" sz="2000"/>
              <a:t> is based on the past ratings of user </a:t>
            </a:r>
            <a:r>
              <a:rPr lang="en-US" altLang="en-US" sz="2000" i="1"/>
              <a:t>a</a:t>
            </a:r>
            <a:r>
              <a:rPr lang="en-US" altLang="en-US" sz="2000"/>
              <a:t> on items similar to</a:t>
            </a:r>
            <a:r>
              <a:rPr lang="en-US" altLang="en-US" sz="2000" i="1"/>
              <a:t> i</a:t>
            </a:r>
            <a:r>
              <a:rPr lang="en-US" altLang="en-US" sz="2000"/>
              <a:t>.</a:t>
            </a:r>
          </a:p>
          <a:p>
            <a:endParaRPr lang="en-US" altLang="en-US" sz="2000"/>
          </a:p>
          <a:p>
            <a:endParaRPr lang="en-US" altLang="en-US" sz="2000"/>
          </a:p>
          <a:p>
            <a:endParaRPr lang="en-US" altLang="en-US" sz="2000"/>
          </a:p>
          <a:p>
            <a:endParaRPr lang="en-US" altLang="en-US" sz="2000"/>
          </a:p>
          <a:p>
            <a:endParaRPr lang="en-US" altLang="en-US" sz="2000"/>
          </a:p>
          <a:p>
            <a:endParaRPr lang="en-US" altLang="en-US" sz="800"/>
          </a:p>
          <a:p>
            <a:r>
              <a:rPr lang="en-US" altLang="en-US" sz="1600"/>
              <a:t>Suppose:</a:t>
            </a:r>
          </a:p>
          <a:p>
            <a:endParaRPr lang="en-US" altLang="en-US" sz="800"/>
          </a:p>
          <a:p>
            <a:r>
              <a:rPr lang="en-US" altLang="en-US" sz="1600"/>
              <a:t>Predicted rating for Karen on Indep. Day will be 7, because she rated Star Wars 7</a:t>
            </a:r>
          </a:p>
          <a:p>
            <a:pPr lvl="1"/>
            <a:r>
              <a:rPr lang="en-US" altLang="en-US" sz="1600"/>
              <a:t>That is if we only use the most similar item</a:t>
            </a:r>
          </a:p>
          <a:p>
            <a:pPr lvl="1"/>
            <a:r>
              <a:rPr lang="en-US" altLang="en-US" sz="1600"/>
              <a:t>Otherwise, we can use the k-most similar items and again use a weighted average </a:t>
            </a:r>
          </a:p>
        </p:txBody>
      </p:sp>
      <p:graphicFrame>
        <p:nvGraphicFramePr>
          <p:cNvPr id="190468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1765300" y="2713038"/>
          <a:ext cx="5503863" cy="161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483" name="Worksheet" r:id="rId4" imgW="6753214" imgH="1971672" progId="Excel.Sheet.8">
                  <p:embed/>
                </p:oleObj>
              </mc:Choice>
              <mc:Fallback>
                <p:oleObj name="Worksheet" r:id="rId4" imgW="6753214" imgH="1971672" progId="Excel.Shee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45152" b="39929"/>
                      <a:stretch>
                        <a:fillRect/>
                      </a:stretch>
                    </p:blipFill>
                    <p:spPr bwMode="auto">
                      <a:xfrm>
                        <a:off x="1765300" y="2713038"/>
                        <a:ext cx="5503863" cy="161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0469" name="Oval 5"/>
          <p:cNvSpPr>
            <a:spLocks noChangeArrowheads="1"/>
          </p:cNvSpPr>
          <p:nvPr/>
        </p:nvSpPr>
        <p:spPr bwMode="auto">
          <a:xfrm>
            <a:off x="6372225" y="2549525"/>
            <a:ext cx="619125" cy="1901825"/>
          </a:xfrm>
          <a:prstGeom prst="ellips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0470" name="Oval 6"/>
          <p:cNvSpPr>
            <a:spLocks noChangeArrowheads="1"/>
          </p:cNvSpPr>
          <p:nvPr/>
        </p:nvSpPr>
        <p:spPr bwMode="auto">
          <a:xfrm>
            <a:off x="2647950" y="2528888"/>
            <a:ext cx="619125" cy="1884362"/>
          </a:xfrm>
          <a:prstGeom prst="ellips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0471" name="Rectangle 7"/>
          <p:cNvSpPr>
            <a:spLocks noChangeArrowheads="1"/>
          </p:cNvSpPr>
          <p:nvPr/>
        </p:nvSpPr>
        <p:spPr bwMode="auto">
          <a:xfrm>
            <a:off x="1819275" y="4473575"/>
            <a:ext cx="7081838" cy="314325"/>
          </a:xfrm>
          <a:prstGeom prst="rect">
            <a:avLst/>
          </a:prstGeom>
          <a:noFill/>
          <a:ln w="9525">
            <a:solidFill>
              <a:srgbClr val="CC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1400" b="1"/>
              <a:t>sim(Star Wars, Indep. Day) &gt; sim(Jur. Park, Indep. Day) &gt; sim(Termin., Indep. Day)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0FC0B2-290E-4ACD-B729-133C486B726C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308226" name="Rectangle 2"/>
          <p:cNvSpPr>
            <a:spLocks noGrp="1" noChangeArrowheads="1"/>
          </p:cNvSpPr>
          <p:nvPr>
            <p:ph type="title"/>
          </p:nvPr>
        </p:nvSpPr>
        <p:spPr>
          <a:xfrm>
            <a:off x="263525" y="201613"/>
            <a:ext cx="8366125" cy="976312"/>
          </a:xfrm>
        </p:spPr>
        <p:txBody>
          <a:bodyPr/>
          <a:lstStyle/>
          <a:p>
            <a:r>
              <a:rPr lang="en-US" altLang="en-US"/>
              <a:t>Item-based collaborative filtering</a:t>
            </a:r>
          </a:p>
        </p:txBody>
      </p:sp>
      <p:pic>
        <p:nvPicPr>
          <p:cNvPr id="308228" name="Picture 4"/>
          <p:cNvPicPr>
            <a:picLocks noChangeAspect="1" noChangeArrowheads="1"/>
          </p:cNvPicPr>
          <p:nvPr/>
        </p:nvPicPr>
        <p:blipFill>
          <a:blip r:embed="rId3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38" y="1414463"/>
            <a:ext cx="6186487" cy="47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B3990-AC0F-4400-882F-4CE2632C0019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263525" y="300038"/>
            <a:ext cx="8366125" cy="1143000"/>
          </a:xfrm>
        </p:spPr>
        <p:txBody>
          <a:bodyPr/>
          <a:lstStyle/>
          <a:p>
            <a:r>
              <a:rPr lang="en-US" altLang="en-US"/>
              <a:t>Item-Based Collaborative Filtering</a:t>
            </a:r>
          </a:p>
        </p:txBody>
      </p:sp>
      <p:graphicFrame>
        <p:nvGraphicFramePr>
          <p:cNvPr id="98308" name="Group 4"/>
          <p:cNvGraphicFramePr>
            <a:graphicFrameLocks noGrp="1"/>
          </p:cNvGraphicFramePr>
          <p:nvPr/>
        </p:nvGraphicFramePr>
        <p:xfrm>
          <a:off x="776288" y="1573213"/>
          <a:ext cx="7162800" cy="3473453"/>
        </p:xfrm>
        <a:graphic>
          <a:graphicData uri="http://schemas.openxmlformats.org/drawingml/2006/table">
            <a:tbl>
              <a:tblPr/>
              <a:tblGrid>
                <a:gridCol w="1047750"/>
                <a:gridCol w="1047750"/>
                <a:gridCol w="1047750"/>
                <a:gridCol w="1047750"/>
                <a:gridCol w="1047750"/>
                <a:gridCol w="1047750"/>
                <a:gridCol w="876300"/>
              </a:tblGrid>
              <a:tr h="3381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Item1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Item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Item 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Item 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Item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Item 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Alice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B5595"/>
                          </a:solidFill>
                          <a:effectLst/>
                          <a:latin typeface="Arial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User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5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User 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59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User 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5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User 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User 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User 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5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User 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5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Item similarity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0.79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0.71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9B9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8398" name="AutoShape 94"/>
          <p:cNvSpPr>
            <a:spLocks noChangeArrowheads="1"/>
          </p:cNvSpPr>
          <p:nvPr/>
        </p:nvSpPr>
        <p:spPr bwMode="auto">
          <a:xfrm>
            <a:off x="3817938" y="4100513"/>
            <a:ext cx="1828800" cy="1371600"/>
          </a:xfrm>
          <a:prstGeom prst="leftArrowCallout">
            <a:avLst>
              <a:gd name="adj1" fmla="val 25000"/>
              <a:gd name="adj2" fmla="val 25000"/>
              <a:gd name="adj3" fmla="val 22222"/>
              <a:gd name="adj4" fmla="val 66667"/>
            </a:avLst>
          </a:prstGeom>
          <a:gradFill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1">
                  <a:gamma/>
                  <a:shade val="46275"/>
                  <a:invGamma/>
                  <a:alpha val="8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1800"/>
              <a:t>Best</a:t>
            </a:r>
            <a:br>
              <a:rPr lang="en-US" altLang="en-US" sz="1800"/>
            </a:br>
            <a:r>
              <a:rPr lang="en-US" altLang="en-US" sz="1800"/>
              <a:t>match</a:t>
            </a:r>
          </a:p>
        </p:txBody>
      </p:sp>
      <p:sp>
        <p:nvSpPr>
          <p:cNvPr id="98399" name="AutoShape 95"/>
          <p:cNvSpPr>
            <a:spLocks noChangeArrowheads="1"/>
          </p:cNvSpPr>
          <p:nvPr/>
        </p:nvSpPr>
        <p:spPr bwMode="auto">
          <a:xfrm>
            <a:off x="3790950" y="1382713"/>
            <a:ext cx="1828800" cy="1371600"/>
          </a:xfrm>
          <a:prstGeom prst="leftArrowCallout">
            <a:avLst>
              <a:gd name="adj1" fmla="val 25000"/>
              <a:gd name="adj2" fmla="val 25000"/>
              <a:gd name="adj3" fmla="val 22222"/>
              <a:gd name="adj4" fmla="val 66667"/>
            </a:avLst>
          </a:prstGeom>
          <a:gradFill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1">
                  <a:gamma/>
                  <a:shade val="46275"/>
                  <a:invGamma/>
                  <a:alpha val="8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1800"/>
              <a:t>Prediction</a:t>
            </a:r>
          </a:p>
          <a:p>
            <a:pPr algn="ctr" eaLnBrk="0" hangingPunct="0"/>
            <a:r>
              <a:rPr lang="en-US" altLang="en-US" sz="4000">
                <a:sym typeface="Wingdings" pitchFamily="2" charset="2"/>
              </a:rPr>
              <a:t>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8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8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98" grpId="0" animBg="1"/>
      <p:bldP spid="9839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Collaborative Filtering: Evaluation</a:t>
            </a:r>
            <a:endParaRPr lang="en-US" altLang="en-US"/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 dirty="0" smtClean="0"/>
              <a:t>Split users into train/test sets</a:t>
            </a:r>
          </a:p>
          <a:p>
            <a:endParaRPr lang="en-US" altLang="en-US" sz="1200" dirty="0" smtClean="0"/>
          </a:p>
          <a:p>
            <a:r>
              <a:rPr lang="en-US" altLang="en-US" sz="2400" dirty="0" smtClean="0"/>
              <a:t>For each user a in the test set:</a:t>
            </a:r>
          </a:p>
          <a:p>
            <a:pPr lvl="1"/>
            <a:r>
              <a:rPr lang="en-US" altLang="en-US" sz="2000" dirty="0" smtClean="0"/>
              <a:t>split a’s votes into observed (</a:t>
            </a:r>
            <a:r>
              <a:rPr lang="en-US" altLang="en-US" sz="2000" i="1" dirty="0" smtClean="0"/>
              <a:t>I</a:t>
            </a:r>
            <a:r>
              <a:rPr lang="en-US" altLang="en-US" sz="2000" dirty="0" smtClean="0"/>
              <a:t>) and to-predict (</a:t>
            </a:r>
            <a:r>
              <a:rPr lang="en-US" altLang="en-US" sz="2000" i="1" dirty="0" smtClean="0"/>
              <a:t>P</a:t>
            </a:r>
            <a:r>
              <a:rPr lang="en-US" altLang="en-US" sz="2000" dirty="0" smtClean="0"/>
              <a:t>)</a:t>
            </a:r>
          </a:p>
          <a:p>
            <a:pPr lvl="1"/>
            <a:r>
              <a:rPr lang="en-US" altLang="en-US" sz="2000" dirty="0" smtClean="0"/>
              <a:t>measure average absolute deviation between predicted and actual votes in </a:t>
            </a:r>
            <a:r>
              <a:rPr lang="en-US" altLang="en-US" sz="2000" i="1" dirty="0" smtClean="0"/>
              <a:t>P</a:t>
            </a:r>
          </a:p>
          <a:p>
            <a:pPr lvl="1"/>
            <a:r>
              <a:rPr lang="en-US" altLang="en-US" sz="2000" dirty="0" smtClean="0"/>
              <a:t>MAE = mean absolute error</a:t>
            </a:r>
          </a:p>
          <a:p>
            <a:pPr lvl="1"/>
            <a:r>
              <a:rPr lang="en-US" altLang="en-US" sz="2000" dirty="0" smtClean="0"/>
              <a:t>Or  RMSE = root mean squared error</a:t>
            </a:r>
          </a:p>
          <a:p>
            <a:pPr lvl="1"/>
            <a:endParaRPr lang="en-US" altLang="en-US" sz="1400" dirty="0" smtClean="0"/>
          </a:p>
          <a:p>
            <a:r>
              <a:rPr lang="en-US" altLang="en-US" sz="2400" dirty="0" smtClean="0"/>
              <a:t>average over all test users</a:t>
            </a:r>
          </a:p>
          <a:p>
            <a:endParaRPr lang="en-US" altLang="en-US" dirty="0" smtClean="0"/>
          </a:p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9738B0-F196-4733-A2BB-FD5742BB319D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5941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3525" y="300038"/>
            <a:ext cx="8366125" cy="892268"/>
          </a:xfrm>
        </p:spPr>
        <p:txBody>
          <a:bodyPr/>
          <a:lstStyle/>
          <a:p>
            <a:r>
              <a:rPr lang="en-US" dirty="0" smtClean="0"/>
              <a:t>Data sparsity problems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210234"/>
            <a:ext cx="8229600" cy="5118847"/>
          </a:xfrm>
        </p:spPr>
        <p:txBody>
          <a:bodyPr/>
          <a:lstStyle/>
          <a:p>
            <a:r>
              <a:rPr lang="en-US" sz="2400" dirty="0" smtClean="0"/>
              <a:t>Cold start problem</a:t>
            </a:r>
          </a:p>
          <a:p>
            <a:pPr lvl="1"/>
            <a:r>
              <a:rPr lang="en-US" sz="2000" dirty="0" smtClean="0"/>
              <a:t>How to recommend new items? What to recommend to new users?</a:t>
            </a:r>
          </a:p>
          <a:p>
            <a:r>
              <a:rPr lang="en-US" sz="2400" dirty="0" smtClean="0"/>
              <a:t>Straightforward approaches</a:t>
            </a:r>
          </a:p>
          <a:p>
            <a:pPr lvl="1"/>
            <a:r>
              <a:rPr lang="en-US" sz="2000" dirty="0" smtClean="0"/>
              <a:t>Ask/force users to rate a set of items</a:t>
            </a:r>
          </a:p>
          <a:p>
            <a:pPr lvl="1"/>
            <a:r>
              <a:rPr lang="en-US" sz="2000" dirty="0" smtClean="0"/>
              <a:t>Use another method (e.g., content-based, demographic or simply non-personalized) in the initial phase</a:t>
            </a:r>
          </a:p>
          <a:p>
            <a:r>
              <a:rPr lang="en-US" sz="2400" dirty="0" smtClean="0"/>
              <a:t>Alternatives</a:t>
            </a:r>
          </a:p>
          <a:p>
            <a:pPr lvl="1"/>
            <a:r>
              <a:rPr lang="en-US" sz="2000" dirty="0" smtClean="0"/>
              <a:t>Use better algorithms (beyond nearest-neighbor approaches)</a:t>
            </a:r>
          </a:p>
          <a:p>
            <a:pPr lvl="2"/>
            <a:r>
              <a:rPr lang="en-US" sz="2000" dirty="0" smtClean="0"/>
              <a:t>In nearest-neighbor approaches, the set of sufficiently similar neighbors might be too small to make good predictions</a:t>
            </a:r>
          </a:p>
          <a:p>
            <a:pPr lvl="2"/>
            <a:r>
              <a:rPr lang="en-US" sz="2000" dirty="0" smtClean="0"/>
              <a:t>Use model-based approaches (clustering; dimensionality reduction, etc.)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7968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231112" y="300037"/>
            <a:ext cx="8792307" cy="1143000"/>
          </a:xfrm>
        </p:spPr>
        <p:txBody>
          <a:bodyPr/>
          <a:lstStyle/>
          <a:p>
            <a:r>
              <a:rPr lang="en-US" sz="3000" dirty="0" smtClean="0"/>
              <a:t>Predictive User Modeling for Personalization</a:t>
            </a:r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57495"/>
            <a:ext cx="8229600" cy="4573430"/>
          </a:xfrm>
        </p:spPr>
        <p:txBody>
          <a:bodyPr/>
          <a:lstStyle/>
          <a:p>
            <a:r>
              <a:rPr lang="en-US" dirty="0" smtClean="0"/>
              <a:t>The Problem</a:t>
            </a:r>
          </a:p>
          <a:p>
            <a:pPr lvl="1"/>
            <a:r>
              <a:rPr lang="en-US" dirty="0" smtClean="0"/>
              <a:t>Dynamically serve customized content (ads, products, deals, recommendations, etc.) to users based on their profiles, preferences, or expected needs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Example: Recommender systems</a:t>
            </a:r>
          </a:p>
          <a:p>
            <a:pPr lvl="1"/>
            <a:r>
              <a:rPr lang="en-US" dirty="0" smtClean="0"/>
              <a:t>Personalized information filtering systems that present items (films, television, video, music, books, news, restaurants, images, web pages, etc.) that are likely to be of interest to a given user</a:t>
            </a:r>
            <a:endParaRPr lang="hu-HU" dirty="0" smtClean="0"/>
          </a:p>
          <a:p>
            <a:endParaRPr lang="en-US" dirty="0" smtClean="0"/>
          </a:p>
        </p:txBody>
      </p:sp>
      <p:sp>
        <p:nvSpPr>
          <p:cNvPr id="819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7EFF9-8780-4CDD-8F69-63A3E09CDF97}" type="slidenum">
              <a:rPr lang="en-US" smtClean="0"/>
              <a:pPr/>
              <a:t>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319919650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7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7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7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7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7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7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7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7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155" grpId="0" build="p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3525" y="300038"/>
            <a:ext cx="8366125" cy="1143000"/>
          </a:xfrm>
        </p:spPr>
        <p:txBody>
          <a:bodyPr/>
          <a:lstStyle/>
          <a:p>
            <a:r>
              <a:rPr lang="en-US" dirty="0" smtClean="0"/>
              <a:t>Example algorithms for sparse datasets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6165" y="1362635"/>
            <a:ext cx="8229600" cy="4795184"/>
          </a:xfrm>
        </p:spPr>
        <p:txBody>
          <a:bodyPr/>
          <a:lstStyle/>
          <a:p>
            <a:r>
              <a:rPr lang="en-US" sz="2000" dirty="0" smtClean="0"/>
              <a:t>Recursive CF</a:t>
            </a:r>
          </a:p>
          <a:p>
            <a:pPr lvl="1"/>
            <a:r>
              <a:rPr lang="en-US" sz="1800" dirty="0" smtClean="0"/>
              <a:t>Assume there is a very close neighbor </a:t>
            </a:r>
            <a:r>
              <a:rPr lang="en-US" sz="1800" b="1" i="1" dirty="0" smtClean="0"/>
              <a:t>n</a:t>
            </a:r>
            <a:r>
              <a:rPr lang="en-US" sz="1800" dirty="0" smtClean="0"/>
              <a:t> of u who has not yet rated the target item </a:t>
            </a:r>
            <a:r>
              <a:rPr lang="en-US" sz="1800" b="1" i="1" dirty="0" err="1" smtClean="0"/>
              <a:t>i</a:t>
            </a:r>
            <a:r>
              <a:rPr lang="en-US" sz="1800" dirty="0" smtClean="0"/>
              <a:t> .</a:t>
            </a:r>
          </a:p>
          <a:p>
            <a:pPr lvl="1"/>
            <a:r>
              <a:rPr lang="en-US" sz="2000" dirty="0" smtClean="0"/>
              <a:t>Apply CF-method recursively and predict a rating for item </a:t>
            </a:r>
            <a:r>
              <a:rPr lang="en-US" sz="2000" b="1" i="1" dirty="0" err="1" smtClean="0"/>
              <a:t>i</a:t>
            </a:r>
            <a:r>
              <a:rPr lang="en-US" sz="2000" dirty="0" smtClean="0"/>
              <a:t> for the neighbor</a:t>
            </a:r>
          </a:p>
          <a:p>
            <a:pPr lvl="1"/>
            <a:r>
              <a:rPr lang="en-US" sz="2000" dirty="0" smtClean="0"/>
              <a:t>Use this predicted rating instead of the rating of a more distant direct neighbor</a:t>
            </a:r>
          </a:p>
        </p:txBody>
      </p:sp>
      <p:graphicFrame>
        <p:nvGraphicFramePr>
          <p:cNvPr id="16" name="Tabel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169357"/>
              </p:ext>
            </p:extLst>
          </p:nvPr>
        </p:nvGraphicFramePr>
        <p:xfrm>
          <a:off x="977585" y="3865670"/>
          <a:ext cx="6096000" cy="2225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Item1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Item2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Item3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Item4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Item5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Alice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?</a:t>
                      </a:r>
                      <a:endParaRPr lang="en-US" sz="1800" baseline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User1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2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?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User2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User3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User4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2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9" name="Gruppieren 18"/>
          <p:cNvGrpSpPr/>
          <p:nvPr/>
        </p:nvGrpSpPr>
        <p:grpSpPr>
          <a:xfrm>
            <a:off x="7074549" y="4326495"/>
            <a:ext cx="1223118" cy="500066"/>
            <a:chOff x="6786578" y="4071942"/>
            <a:chExt cx="1223118" cy="500066"/>
          </a:xfrm>
        </p:grpSpPr>
        <p:sp>
          <p:nvSpPr>
            <p:cNvPr id="20" name="Nach links gekrümmter Pfeil 19"/>
            <p:cNvSpPr/>
            <p:nvPr/>
          </p:nvSpPr>
          <p:spPr bwMode="auto">
            <a:xfrm>
              <a:off x="6786578" y="4071942"/>
              <a:ext cx="428628" cy="500066"/>
            </a:xfrm>
            <a:prstGeom prst="curvedLeftArrow">
              <a:avLst/>
            </a:prstGeom>
            <a:solidFill>
              <a:srgbClr val="002060"/>
            </a:solidFill>
            <a:ln w="9525" cap="sq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7175814" y="4143380"/>
              <a:ext cx="8338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 err="1" smtClean="0">
                  <a:latin typeface="Calibri" pitchFamily="34" charset="0"/>
                </a:rPr>
                <a:t>sim</a:t>
              </a:r>
              <a:r>
                <a:rPr lang="en-US" sz="1200" b="1" dirty="0" smtClean="0">
                  <a:latin typeface="Calibri" pitchFamily="34" charset="0"/>
                </a:rPr>
                <a:t> = 0.85</a:t>
              </a:r>
              <a:endParaRPr lang="en-US" sz="1200" b="1" dirty="0">
                <a:latin typeface="Calibri" pitchFamily="34" charset="0"/>
              </a:endParaRPr>
            </a:p>
          </p:txBody>
        </p:sp>
      </p:grpSp>
      <p:grpSp>
        <p:nvGrpSpPr>
          <p:cNvPr id="26" name="Gruppieren 25"/>
          <p:cNvGrpSpPr/>
          <p:nvPr/>
        </p:nvGrpSpPr>
        <p:grpSpPr>
          <a:xfrm>
            <a:off x="7011862" y="4912128"/>
            <a:ext cx="1737091" cy="903561"/>
            <a:chOff x="6732881" y="5107110"/>
            <a:chExt cx="1737091" cy="903561"/>
          </a:xfrm>
        </p:grpSpPr>
        <p:sp>
          <p:nvSpPr>
            <p:cNvPr id="24" name="Gestreifter Pfeil nach rechts 23"/>
            <p:cNvSpPr/>
            <p:nvPr/>
          </p:nvSpPr>
          <p:spPr bwMode="auto">
            <a:xfrm rot="12253149">
              <a:off x="6732881" y="5107110"/>
              <a:ext cx="928694" cy="285752"/>
            </a:xfrm>
            <a:prstGeom prst="stripedRightArrow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25" name="Textfeld 24"/>
            <p:cNvSpPr txBox="1"/>
            <p:nvPr/>
          </p:nvSpPr>
          <p:spPr>
            <a:xfrm>
              <a:off x="7112229" y="5549006"/>
              <a:ext cx="135774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latin typeface="Calibri" pitchFamily="34" charset="0"/>
                </a:rPr>
                <a:t>Predict rating for</a:t>
              </a:r>
            </a:p>
            <a:p>
              <a:r>
                <a:rPr lang="en-US" sz="1200" b="1" dirty="0" smtClean="0">
                  <a:latin typeface="Calibri" pitchFamily="34" charset="0"/>
                </a:rPr>
                <a:t>User1</a:t>
              </a:r>
              <a:endParaRPr lang="en-US" sz="1200" b="1" dirty="0"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623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3525" y="300038"/>
            <a:ext cx="8366125" cy="1143000"/>
          </a:xfrm>
        </p:spPr>
        <p:txBody>
          <a:bodyPr/>
          <a:lstStyle/>
          <a:p>
            <a:r>
              <a:rPr lang="en-US" dirty="0" smtClean="0"/>
              <a:t>More model-based approaches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26776"/>
            <a:ext cx="8229600" cy="4804149"/>
          </a:xfrm>
        </p:spPr>
        <p:txBody>
          <a:bodyPr/>
          <a:lstStyle/>
          <a:p>
            <a:r>
              <a:rPr lang="en-US" dirty="0" smtClean="0"/>
              <a:t>Matrix </a:t>
            </a:r>
            <a:r>
              <a:rPr lang="en-US" dirty="0" smtClean="0"/>
              <a:t>factorization techniques, statistics</a:t>
            </a:r>
          </a:p>
          <a:p>
            <a:pPr lvl="1"/>
            <a:r>
              <a:rPr lang="en-US" dirty="0" smtClean="0"/>
              <a:t>singular value decomposition, principal component analysis</a:t>
            </a:r>
          </a:p>
          <a:p>
            <a:r>
              <a:rPr lang="en-US" dirty="0" smtClean="0"/>
              <a:t>Approaches based on clustering</a:t>
            </a:r>
          </a:p>
          <a:p>
            <a:r>
              <a:rPr lang="en-US" dirty="0" smtClean="0"/>
              <a:t>Association rule mining</a:t>
            </a:r>
          </a:p>
          <a:p>
            <a:pPr lvl="1"/>
            <a:r>
              <a:rPr lang="en-US" dirty="0" smtClean="0"/>
              <a:t>compare: shopping basket analysis</a:t>
            </a:r>
          </a:p>
          <a:p>
            <a:r>
              <a:rPr lang="en-US" dirty="0" smtClean="0"/>
              <a:t>Probabilistic models</a:t>
            </a:r>
          </a:p>
          <a:p>
            <a:pPr lvl="1"/>
            <a:r>
              <a:rPr lang="en-US" dirty="0" smtClean="0"/>
              <a:t>clustering models, Bayesian networks, probabilistic Latent Semantic Analysis</a:t>
            </a:r>
          </a:p>
          <a:p>
            <a:r>
              <a:rPr lang="en-US" dirty="0" smtClean="0"/>
              <a:t>Various other machine learning </a:t>
            </a:r>
            <a:r>
              <a:rPr lang="en-US" dirty="0" smtClean="0"/>
              <a:t>approaches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5980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3525" y="300038"/>
            <a:ext cx="8366125" cy="1143000"/>
          </a:xfrm>
        </p:spPr>
        <p:txBody>
          <a:bodyPr/>
          <a:lstStyle/>
          <a:p>
            <a:pPr lvl="0" eaLnBrk="1" hangingPunct="1"/>
            <a:r>
              <a:rPr lang="en-US" dirty="0" smtClean="0"/>
              <a:t>Dimensionality Reduction</a:t>
            </a:r>
            <a:endParaRPr lang="en-US" sz="2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75522"/>
            <a:ext cx="8229600" cy="4540250"/>
          </a:xfrm>
        </p:spPr>
        <p:txBody>
          <a:bodyPr/>
          <a:lstStyle/>
          <a:p>
            <a:r>
              <a:rPr lang="en-US" sz="2400" dirty="0" smtClean="0"/>
              <a:t>Basic idea: Trade more complex offline model building for faster online prediction generation</a:t>
            </a:r>
          </a:p>
          <a:p>
            <a:r>
              <a:rPr lang="en-US" sz="2400" dirty="0" smtClean="0"/>
              <a:t>Singular Value Decomposition for dimensionality reduction of rating matrices</a:t>
            </a:r>
          </a:p>
          <a:p>
            <a:pPr lvl="1"/>
            <a:r>
              <a:rPr lang="en-US" sz="1800" dirty="0" smtClean="0"/>
              <a:t>Captures important factors/aspects and their weights in the data   </a:t>
            </a:r>
          </a:p>
          <a:p>
            <a:pPr lvl="1"/>
            <a:r>
              <a:rPr lang="en-US" sz="1800" dirty="0" smtClean="0"/>
              <a:t>factors can be genre, actors but also non-understandable ones</a:t>
            </a:r>
          </a:p>
          <a:p>
            <a:pPr lvl="1"/>
            <a:r>
              <a:rPr lang="en-US" sz="1800" dirty="0" smtClean="0"/>
              <a:t>Assumption that k dimensions capture the signals and filter out noise (K = 20 to 100)</a:t>
            </a:r>
            <a:endParaRPr lang="en-US" sz="1400" dirty="0" smtClean="0"/>
          </a:p>
          <a:p>
            <a:r>
              <a:rPr lang="en-US" sz="2400" dirty="0" smtClean="0"/>
              <a:t>Constant time to make recommendations</a:t>
            </a:r>
          </a:p>
          <a:p>
            <a:r>
              <a:rPr lang="en-US" sz="2400" dirty="0" smtClean="0"/>
              <a:t>Approach also popular in </a:t>
            </a:r>
            <a:r>
              <a:rPr lang="en-US" sz="2400" dirty="0" smtClean="0"/>
              <a:t>information retrieval </a:t>
            </a:r>
            <a:r>
              <a:rPr lang="en-US" sz="2400" dirty="0" smtClean="0"/>
              <a:t>(Latent Semantic Indexing), data compression, …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3371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Netflix Prize &amp; Matrix Factorization</a:t>
            </a:r>
            <a:endParaRPr lang="en-US" dirty="0"/>
          </a:p>
        </p:txBody>
      </p:sp>
      <p:graphicFrame>
        <p:nvGraphicFramePr>
          <p:cNvPr id="5" name="Group 18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4794197"/>
              </p:ext>
            </p:extLst>
          </p:nvPr>
        </p:nvGraphicFramePr>
        <p:xfrm>
          <a:off x="1257300" y="1828800"/>
          <a:ext cx="3390900" cy="4025900"/>
        </p:xfrm>
        <a:graphic>
          <a:graphicData uri="http://schemas.openxmlformats.org/drawingml/2006/table">
            <a:tbl>
              <a:tblPr/>
              <a:tblGrid>
                <a:gridCol w="565150"/>
                <a:gridCol w="577850"/>
                <a:gridCol w="552450"/>
                <a:gridCol w="565150"/>
                <a:gridCol w="565150"/>
                <a:gridCol w="565150"/>
              </a:tblGrid>
              <a:tr h="4000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4254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Text Box 153"/>
          <p:cNvSpPr txBox="1">
            <a:spLocks noChangeArrowheads="1"/>
          </p:cNvSpPr>
          <p:nvPr/>
        </p:nvSpPr>
        <p:spPr bwMode="auto">
          <a:xfrm>
            <a:off x="2155825" y="1289050"/>
            <a:ext cx="19034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1800"/>
              <a:t>17,700 movies</a:t>
            </a:r>
          </a:p>
        </p:txBody>
      </p:sp>
      <p:sp>
        <p:nvSpPr>
          <p:cNvPr id="7" name="Text Box 154"/>
          <p:cNvSpPr txBox="1">
            <a:spLocks noChangeArrowheads="1"/>
          </p:cNvSpPr>
          <p:nvPr/>
        </p:nvSpPr>
        <p:spPr bwMode="auto">
          <a:xfrm>
            <a:off x="-379412" y="3168650"/>
            <a:ext cx="1784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lang="en-US" altLang="en-US" sz="1800" dirty="0"/>
              <a:t>480,000</a:t>
            </a:r>
          </a:p>
          <a:p>
            <a:pPr algn="ctr">
              <a:spcBef>
                <a:spcPct val="0"/>
              </a:spcBef>
              <a:buSzTx/>
              <a:buFontTx/>
              <a:buNone/>
            </a:pPr>
            <a:r>
              <a:rPr lang="en-US" altLang="en-US" sz="1800" dirty="0"/>
              <a:t>users</a:t>
            </a:r>
          </a:p>
        </p:txBody>
      </p:sp>
      <p:sp>
        <p:nvSpPr>
          <p:cNvPr id="8" name="Line 155"/>
          <p:cNvSpPr>
            <a:spLocks noChangeShapeType="1"/>
          </p:cNvSpPr>
          <p:nvPr/>
        </p:nvSpPr>
        <p:spPr bwMode="auto">
          <a:xfrm>
            <a:off x="1028700" y="1866900"/>
            <a:ext cx="12700" cy="40005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156"/>
          <p:cNvSpPr>
            <a:spLocks noChangeShapeType="1"/>
          </p:cNvSpPr>
          <p:nvPr/>
        </p:nvSpPr>
        <p:spPr bwMode="auto">
          <a:xfrm>
            <a:off x="1244600" y="1701800"/>
            <a:ext cx="33909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3" t="8000" r="24470" b="24001"/>
          <a:stretch/>
        </p:blipFill>
        <p:spPr bwMode="auto">
          <a:xfrm>
            <a:off x="4873557" y="1866900"/>
            <a:ext cx="4004102" cy="393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285998" y="1501987"/>
            <a:ext cx="23374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600" i="1" dirty="0">
                <a:latin typeface="+mn-lt"/>
              </a:rPr>
              <a:t>The $1 Million Question</a:t>
            </a:r>
            <a:endParaRPr lang="en-US" sz="16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05166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Matrix Factorization of Ratings Data</a:t>
            </a:r>
            <a:endParaRPr lang="en-US" dirty="0"/>
          </a:p>
        </p:txBody>
      </p:sp>
      <p:sp>
        <p:nvSpPr>
          <p:cNvPr id="41" name="Content Placeholder 8"/>
          <p:cNvSpPr>
            <a:spLocks noGrp="1"/>
          </p:cNvSpPr>
          <p:nvPr>
            <p:ph idx="1"/>
          </p:nvPr>
        </p:nvSpPr>
        <p:spPr>
          <a:xfrm>
            <a:off x="444906" y="3837974"/>
            <a:ext cx="8229600" cy="2161609"/>
          </a:xfrm>
        </p:spPr>
        <p:txBody>
          <a:bodyPr/>
          <a:lstStyle/>
          <a:p>
            <a:r>
              <a:rPr lang="en-US" sz="2400" dirty="0" smtClean="0"/>
              <a:t>Based on the idea of Latent Factor Analysis</a:t>
            </a:r>
          </a:p>
          <a:p>
            <a:pPr lvl="1"/>
            <a:r>
              <a:rPr lang="en-US" sz="2000" dirty="0" smtClean="0"/>
              <a:t>Identify latent (unobserved) factors that “explain” observations in the data</a:t>
            </a:r>
          </a:p>
          <a:p>
            <a:pPr lvl="1"/>
            <a:r>
              <a:rPr lang="en-US" sz="2000" dirty="0" smtClean="0"/>
              <a:t>In this case, observations are user ratings of movies</a:t>
            </a:r>
          </a:p>
          <a:p>
            <a:pPr lvl="1"/>
            <a:r>
              <a:rPr lang="en-US" sz="2000" dirty="0" smtClean="0"/>
              <a:t>The factors may represent combinations of features or characteristics of movies and users that result in the ratings</a:t>
            </a:r>
            <a:endParaRPr lang="en-US" sz="2000" dirty="0"/>
          </a:p>
        </p:txBody>
      </p:sp>
      <p:sp>
        <p:nvSpPr>
          <p:cNvPr id="42" name="Rectangle 41"/>
          <p:cNvSpPr/>
          <p:nvPr/>
        </p:nvSpPr>
        <p:spPr>
          <a:xfrm>
            <a:off x="1559331" y="1646134"/>
            <a:ext cx="1357313" cy="1785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CA" sz="200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43" name="TextBox 5"/>
          <p:cNvSpPr txBox="1">
            <a:spLocks noChangeArrowheads="1"/>
          </p:cNvSpPr>
          <p:nvPr/>
        </p:nvSpPr>
        <p:spPr bwMode="auto">
          <a:xfrm rot="-5400000">
            <a:off x="825113" y="2356540"/>
            <a:ext cx="9953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CA" altLang="en-US">
                <a:latin typeface="Calibri" pitchFamily="34" charset="0"/>
              </a:rPr>
              <a:t>m users</a:t>
            </a:r>
          </a:p>
        </p:txBody>
      </p:sp>
      <p:sp>
        <p:nvSpPr>
          <p:cNvPr id="44" name="TextBox 6"/>
          <p:cNvSpPr txBox="1">
            <a:spLocks noChangeArrowheads="1"/>
          </p:cNvSpPr>
          <p:nvPr/>
        </p:nvSpPr>
        <p:spPr bwMode="auto">
          <a:xfrm>
            <a:off x="1745069" y="1301646"/>
            <a:ext cx="1117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CA" altLang="en-US">
                <a:latin typeface="Calibri" pitchFamily="34" charset="0"/>
              </a:rPr>
              <a:t>n movies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59644" y="1646134"/>
            <a:ext cx="714375" cy="1785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CA" sz="200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845581" y="1767437"/>
            <a:ext cx="1357313" cy="500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CA" sz="200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51" name="TextBox 12"/>
          <p:cNvSpPr txBox="1">
            <a:spLocks noChangeArrowheads="1"/>
          </p:cNvSpPr>
          <p:nvPr/>
        </p:nvSpPr>
        <p:spPr bwMode="auto">
          <a:xfrm rot="-5400000">
            <a:off x="3354794" y="2354159"/>
            <a:ext cx="1054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CA" altLang="en-US" dirty="0">
                <a:latin typeface="Calibri" pitchFamily="34" charset="0"/>
              </a:rPr>
              <a:t> m users</a:t>
            </a:r>
          </a:p>
        </p:txBody>
      </p:sp>
      <p:sp>
        <p:nvSpPr>
          <p:cNvPr id="52" name="TextBox 13"/>
          <p:cNvSpPr txBox="1">
            <a:spLocks noChangeArrowheads="1"/>
          </p:cNvSpPr>
          <p:nvPr/>
        </p:nvSpPr>
        <p:spPr bwMode="auto">
          <a:xfrm>
            <a:off x="6012269" y="1427906"/>
            <a:ext cx="1149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CA" altLang="en-US">
                <a:latin typeface="Calibri" pitchFamily="34" charset="0"/>
              </a:rPr>
              <a:t>n movies</a:t>
            </a:r>
          </a:p>
        </p:txBody>
      </p:sp>
      <p:sp>
        <p:nvSpPr>
          <p:cNvPr id="53" name="TextBox 14"/>
          <p:cNvSpPr txBox="1">
            <a:spLocks noChangeArrowheads="1"/>
          </p:cNvSpPr>
          <p:nvPr/>
        </p:nvSpPr>
        <p:spPr bwMode="auto">
          <a:xfrm>
            <a:off x="4285069" y="1304821"/>
            <a:ext cx="2746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CA" altLang="en-US">
                <a:latin typeface="Calibri" pitchFamily="34" charset="0"/>
              </a:rPr>
              <a:t>f</a:t>
            </a:r>
          </a:p>
        </p:txBody>
      </p:sp>
      <p:sp>
        <p:nvSpPr>
          <p:cNvPr id="54" name="TextBox 15"/>
          <p:cNvSpPr txBox="1">
            <a:spLocks noChangeArrowheads="1"/>
          </p:cNvSpPr>
          <p:nvPr/>
        </p:nvSpPr>
        <p:spPr bwMode="auto">
          <a:xfrm rot="-5400000">
            <a:off x="5530462" y="1828750"/>
            <a:ext cx="2746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CA" altLang="en-US">
                <a:latin typeface="Calibri" pitchFamily="34" charset="0"/>
              </a:rPr>
              <a:t>f</a:t>
            </a:r>
          </a:p>
        </p:txBody>
      </p:sp>
      <p:grpSp>
        <p:nvGrpSpPr>
          <p:cNvPr id="55" name="Group 14"/>
          <p:cNvGrpSpPr>
            <a:grpSpLocks/>
          </p:cNvGrpSpPr>
          <p:nvPr/>
        </p:nvGrpSpPr>
        <p:grpSpPr bwMode="auto">
          <a:xfrm>
            <a:off x="3237319" y="2076346"/>
            <a:ext cx="436562" cy="733425"/>
            <a:chOff x="3379392" y="1614280"/>
            <a:chExt cx="436161" cy="734160"/>
          </a:xfrm>
        </p:grpSpPr>
        <p:sp>
          <p:nvSpPr>
            <p:cNvPr id="56" name="TextBox 12"/>
            <p:cNvSpPr txBox="1">
              <a:spLocks noChangeArrowheads="1"/>
            </p:cNvSpPr>
            <p:nvPr/>
          </p:nvSpPr>
          <p:spPr bwMode="auto">
            <a:xfrm>
              <a:off x="3379392" y="1614280"/>
              <a:ext cx="434434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sz="16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16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16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16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16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16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16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16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3600">
                  <a:latin typeface="Times New Roman" pitchFamily="18" charset="0"/>
                </a:rPr>
                <a:t>~</a:t>
              </a:r>
            </a:p>
          </p:txBody>
        </p:sp>
        <p:sp>
          <p:nvSpPr>
            <p:cNvPr id="57" name="TextBox 13"/>
            <p:cNvSpPr txBox="1">
              <a:spLocks noChangeArrowheads="1"/>
            </p:cNvSpPr>
            <p:nvPr/>
          </p:nvSpPr>
          <p:spPr bwMode="auto">
            <a:xfrm>
              <a:off x="3381119" y="1702109"/>
              <a:ext cx="434434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sz="16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16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16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16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16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16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16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16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3600">
                  <a:latin typeface="Times New Roman" pitchFamily="18" charset="0"/>
                </a:rPr>
                <a:t>~</a:t>
              </a:r>
            </a:p>
          </p:txBody>
        </p:sp>
      </p:grpSp>
      <p:sp>
        <p:nvSpPr>
          <p:cNvPr id="58" name="TextBox 14"/>
          <p:cNvSpPr txBox="1">
            <a:spLocks noChangeArrowheads="1"/>
          </p:cNvSpPr>
          <p:nvPr/>
        </p:nvSpPr>
        <p:spPr bwMode="auto">
          <a:xfrm>
            <a:off x="5039131" y="1781071"/>
            <a:ext cx="336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CA" altLang="en-US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59" name="Rectangle 21"/>
          <p:cNvSpPr>
            <a:spLocks noChangeArrowheads="1"/>
          </p:cNvSpPr>
          <p:nvPr/>
        </p:nvSpPr>
        <p:spPr bwMode="auto">
          <a:xfrm>
            <a:off x="2086381" y="2301771"/>
            <a:ext cx="225425" cy="2159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60" name="Rectangle 22"/>
          <p:cNvSpPr>
            <a:spLocks noChangeArrowheads="1"/>
          </p:cNvSpPr>
          <p:nvPr/>
        </p:nvSpPr>
        <p:spPr bwMode="auto">
          <a:xfrm>
            <a:off x="4046944" y="2323996"/>
            <a:ext cx="730250" cy="1841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61" name="Rectangle 23"/>
          <p:cNvSpPr>
            <a:spLocks noChangeArrowheads="1"/>
          </p:cNvSpPr>
          <p:nvPr/>
        </p:nvSpPr>
        <p:spPr bwMode="auto">
          <a:xfrm>
            <a:off x="6415494" y="1748581"/>
            <a:ext cx="212725" cy="5048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62" name="Rectangle 24"/>
          <p:cNvSpPr>
            <a:spLocks noChangeArrowheads="1"/>
          </p:cNvSpPr>
          <p:nvPr/>
        </p:nvSpPr>
        <p:spPr bwMode="auto">
          <a:xfrm>
            <a:off x="4056469" y="2323996"/>
            <a:ext cx="730250" cy="1841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16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lang="en-US" altLang="en-US" sz="2400">
              <a:latin typeface="Times New Roman" pitchFamily="18" charset="0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4412069" y="2577468"/>
            <a:ext cx="3159125" cy="954107"/>
            <a:chOff x="4699319" y="3640975"/>
            <a:chExt cx="3159125" cy="954107"/>
          </a:xfrm>
        </p:grpSpPr>
        <p:sp>
          <p:nvSpPr>
            <p:cNvPr id="64" name="TextBox 6"/>
            <p:cNvSpPr txBox="1">
              <a:spLocks noChangeArrowheads="1"/>
            </p:cNvSpPr>
            <p:nvPr/>
          </p:nvSpPr>
          <p:spPr bwMode="auto">
            <a:xfrm>
              <a:off x="4699319" y="3640975"/>
              <a:ext cx="3159125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sz="16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16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16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16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16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16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16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16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CA" altLang="en-US" sz="2800" i="1" dirty="0" err="1">
                  <a:latin typeface="Century Schoolbook" pitchFamily="18" charset="0"/>
                </a:rPr>
                <a:t>r</a:t>
              </a:r>
              <a:r>
                <a:rPr lang="en-CA" altLang="en-US" sz="2800" i="1" baseline="-25000" dirty="0" err="1">
                  <a:latin typeface="Century Schoolbook" pitchFamily="18" charset="0"/>
                </a:rPr>
                <a:t>ui</a:t>
              </a:r>
              <a:r>
                <a:rPr lang="en-CA" altLang="en-US" sz="2800" dirty="0">
                  <a:latin typeface="Century Schoolbook" pitchFamily="18" charset="0"/>
                </a:rPr>
                <a:t> </a:t>
              </a:r>
              <a:r>
                <a:rPr lang="en-CA" altLang="en-US" sz="2800" dirty="0" smtClean="0">
                  <a:latin typeface="Century Schoolbook" pitchFamily="18" charset="0"/>
                </a:rPr>
                <a:t>    </a:t>
              </a:r>
              <a:r>
                <a:rPr lang="en-CA" altLang="en-US" sz="2800" i="1" dirty="0" err="1" smtClean="0">
                  <a:latin typeface="Century Schoolbook" pitchFamily="18" charset="0"/>
                </a:rPr>
                <a:t>p</a:t>
              </a:r>
              <a:r>
                <a:rPr lang="en-CA" altLang="en-US" sz="2800" i="1" baseline="-25000" dirty="0" err="1" smtClean="0">
                  <a:latin typeface="Century Schoolbook" pitchFamily="18" charset="0"/>
                </a:rPr>
                <a:t>u</a:t>
              </a:r>
              <a:r>
                <a:rPr lang="en-CA" altLang="en-US" sz="2800" i="1" baseline="-25000" dirty="0" smtClean="0">
                  <a:latin typeface="Century Schoolbook" pitchFamily="18" charset="0"/>
                </a:rPr>
                <a:t> </a:t>
              </a:r>
              <a:r>
                <a:rPr lang="en-CA" altLang="en-US" sz="2800" i="1" dirty="0" err="1" smtClean="0">
                  <a:latin typeface="Century Schoolbook" pitchFamily="18" charset="0"/>
                </a:rPr>
                <a:t>q</a:t>
              </a:r>
              <a:r>
                <a:rPr lang="en-CA" altLang="en-US" sz="2400" baseline="30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CA" altLang="en-US" sz="2800" i="1" baseline="-25000" dirty="0" err="1" smtClean="0">
                  <a:latin typeface="Century Schoolbook" pitchFamily="18" charset="0"/>
                </a:rPr>
                <a:t>i</a:t>
              </a:r>
              <a:endParaRPr lang="en-CA" altLang="en-US" sz="2800" dirty="0">
                <a:latin typeface="Century Schoolbook" pitchFamily="18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endParaRPr lang="en-CA" altLang="en-US" sz="2800" dirty="0">
                <a:latin typeface="Century Schoolbook" pitchFamily="18" charset="0"/>
              </a:endParaRPr>
            </a:p>
          </p:txBody>
        </p:sp>
        <p:grpSp>
          <p:nvGrpSpPr>
            <p:cNvPr id="65" name="Group 18"/>
            <p:cNvGrpSpPr>
              <a:grpSpLocks/>
            </p:cNvGrpSpPr>
            <p:nvPr/>
          </p:nvGrpSpPr>
          <p:grpSpPr bwMode="auto">
            <a:xfrm>
              <a:off x="6548178" y="3789349"/>
              <a:ext cx="390336" cy="600324"/>
              <a:chOff x="3957165" y="1537233"/>
              <a:chExt cx="390738" cy="599882"/>
            </a:xfrm>
          </p:grpSpPr>
          <p:sp>
            <p:nvSpPr>
              <p:cNvPr id="66" name="TextBox 27"/>
              <p:cNvSpPr txBox="1">
                <a:spLocks noChangeArrowheads="1"/>
              </p:cNvSpPr>
              <p:nvPr/>
            </p:nvSpPr>
            <p:spPr bwMode="auto">
              <a:xfrm>
                <a:off x="3968882" y="1614280"/>
                <a:ext cx="379021" cy="5228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Verdana" pitchFamily="34" charset="0"/>
                    <a:cs typeface="Arial" charset="0"/>
                  </a:defRPr>
                </a:lvl1pPr>
                <a:lvl2pPr marL="742950" indent="-285750">
                  <a:spcBef>
                    <a:spcPct val="20000"/>
                  </a:spcBef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Verdana" pitchFamily="34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SzPct val="100000"/>
                  <a:buChar char="•"/>
                  <a:defRPr sz="1600">
                    <a:solidFill>
                      <a:schemeClr val="tx1"/>
                    </a:solidFill>
                    <a:latin typeface="Verdana" pitchFamily="34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Verdana" pitchFamily="34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1600">
                    <a:solidFill>
                      <a:schemeClr val="tx1"/>
                    </a:solidFill>
                    <a:latin typeface="Verdana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1600">
                    <a:solidFill>
                      <a:schemeClr val="tx1"/>
                    </a:solidFill>
                    <a:latin typeface="Verdana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1600">
                    <a:solidFill>
                      <a:schemeClr val="tx1"/>
                    </a:solidFill>
                    <a:latin typeface="Verdana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1600">
                    <a:solidFill>
                      <a:schemeClr val="tx1"/>
                    </a:solidFill>
                    <a:latin typeface="Verdana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1600">
                    <a:solidFill>
                      <a:schemeClr val="tx1"/>
                    </a:solidFill>
                    <a:latin typeface="Verdana" pitchFamily="34" charset="0"/>
                    <a:cs typeface="Arial" charset="0"/>
                  </a:defRPr>
                </a:lvl9pPr>
              </a:lstStyle>
              <a:p>
                <a:pPr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2800" dirty="0">
                    <a:latin typeface="Times New Roman" pitchFamily="18" charset="0"/>
                  </a:rPr>
                  <a:t>~</a:t>
                </a:r>
              </a:p>
            </p:txBody>
          </p:sp>
          <p:sp>
            <p:nvSpPr>
              <p:cNvPr id="67" name="TextBox 28"/>
              <p:cNvSpPr txBox="1">
                <a:spLocks noChangeArrowheads="1"/>
              </p:cNvSpPr>
              <p:nvPr/>
            </p:nvSpPr>
            <p:spPr bwMode="auto">
              <a:xfrm>
                <a:off x="3957165" y="1537233"/>
                <a:ext cx="379021" cy="5228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Verdana" pitchFamily="34" charset="0"/>
                    <a:cs typeface="Arial" charset="0"/>
                  </a:defRPr>
                </a:lvl1pPr>
                <a:lvl2pPr marL="742950" indent="-285750">
                  <a:spcBef>
                    <a:spcPct val="20000"/>
                  </a:spcBef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Verdana" pitchFamily="34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SzPct val="100000"/>
                  <a:buChar char="•"/>
                  <a:defRPr sz="1600">
                    <a:solidFill>
                      <a:schemeClr val="tx1"/>
                    </a:solidFill>
                    <a:latin typeface="Verdana" pitchFamily="34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Verdana" pitchFamily="34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1600">
                    <a:solidFill>
                      <a:schemeClr val="tx1"/>
                    </a:solidFill>
                    <a:latin typeface="Verdana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1600">
                    <a:solidFill>
                      <a:schemeClr val="tx1"/>
                    </a:solidFill>
                    <a:latin typeface="Verdana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1600">
                    <a:solidFill>
                      <a:schemeClr val="tx1"/>
                    </a:solidFill>
                    <a:latin typeface="Verdana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1600">
                    <a:solidFill>
                      <a:schemeClr val="tx1"/>
                    </a:solidFill>
                    <a:latin typeface="Verdana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1600">
                    <a:solidFill>
                      <a:schemeClr val="tx1"/>
                    </a:solidFill>
                    <a:latin typeface="Verdana" pitchFamily="34" charset="0"/>
                    <a:cs typeface="Arial" charset="0"/>
                  </a:defRPr>
                </a:lvl9pPr>
              </a:lstStyle>
              <a:p>
                <a:pPr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2800" dirty="0">
                    <a:latin typeface="Times New Roman" pitchFamily="18" charset="0"/>
                  </a:rPr>
                  <a:t>~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1623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Matrix Factorization</a:t>
            </a:r>
            <a:endParaRPr lang="en-US" dirty="0"/>
          </a:p>
        </p:txBody>
      </p:sp>
      <p:graphicFrame>
        <p:nvGraphicFramePr>
          <p:cNvPr id="4" name="Inhaltsplatzhalt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6720722"/>
              </p:ext>
            </p:extLst>
          </p:nvPr>
        </p:nvGraphicFramePr>
        <p:xfrm>
          <a:off x="3733800" y="1803649"/>
          <a:ext cx="4824540" cy="1391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090"/>
                <a:gridCol w="804090"/>
                <a:gridCol w="804090"/>
                <a:gridCol w="804090"/>
                <a:gridCol w="804090"/>
                <a:gridCol w="804090"/>
              </a:tblGrid>
              <a:tr h="34613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2000" dirty="0" smtClean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Q</a:t>
                      </a:r>
                      <a:r>
                        <a:rPr lang="de-AT" sz="2000" baseline="-25000" dirty="0" smtClean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k</a:t>
                      </a:r>
                      <a:r>
                        <a:rPr lang="de-AT" sz="2000" baseline="30000" dirty="0" smtClean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  <a:endParaRPr lang="de-DE" sz="2000" baseline="30000" dirty="0" smtClean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497870">
                <a:tc>
                  <a:txBody>
                    <a:bodyPr/>
                    <a:lstStyle/>
                    <a:p>
                      <a:r>
                        <a:rPr lang="de-AT" sz="2000" b="1" dirty="0" smtClean="0">
                          <a:latin typeface="Calibri" pitchFamily="34" charset="0"/>
                          <a:cs typeface="Calibri" pitchFamily="34" charset="0"/>
                        </a:rPr>
                        <a:t>Dim1</a:t>
                      </a:r>
                      <a:endParaRPr lang="de-DE" sz="20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>
                          <a:latin typeface="Calibri" pitchFamily="34" charset="0"/>
                          <a:cs typeface="Calibri" pitchFamily="34" charset="0"/>
                        </a:rPr>
                        <a:t>-0.44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>
                          <a:latin typeface="Calibri" pitchFamily="34" charset="0"/>
                          <a:cs typeface="Calibri" pitchFamily="34" charset="0"/>
                        </a:rPr>
                        <a:t>-0.57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>
                          <a:latin typeface="Calibri" pitchFamily="34" charset="0"/>
                          <a:cs typeface="Calibri" pitchFamily="34" charset="0"/>
                        </a:rPr>
                        <a:t>0.06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>
                          <a:latin typeface="Calibri" pitchFamily="34" charset="0"/>
                          <a:cs typeface="Calibri" pitchFamily="34" charset="0"/>
                        </a:rPr>
                        <a:t>0.38</a:t>
                      </a:r>
                      <a:endParaRPr lang="de-DE" sz="2000" b="1" i="0" baseline="0" dirty="0">
                        <a:solidFill>
                          <a:srgbClr val="C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>
                          <a:latin typeface="Calibri" pitchFamily="34" charset="0"/>
                          <a:cs typeface="Calibri" pitchFamily="34" charset="0"/>
                        </a:rPr>
                        <a:t>0.57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</a:tr>
              <a:tr h="497870">
                <a:tc>
                  <a:txBody>
                    <a:bodyPr/>
                    <a:lstStyle/>
                    <a:p>
                      <a:r>
                        <a:rPr lang="de-AT" sz="2000" b="1" dirty="0" smtClean="0">
                          <a:latin typeface="Calibri" pitchFamily="34" charset="0"/>
                          <a:cs typeface="Calibri" pitchFamily="34" charset="0"/>
                        </a:rPr>
                        <a:t>Dim2</a:t>
                      </a:r>
                      <a:endParaRPr lang="de-DE" sz="20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>
                          <a:latin typeface="Calibri" pitchFamily="34" charset="0"/>
                          <a:cs typeface="Calibri" pitchFamily="34" charset="0"/>
                        </a:rPr>
                        <a:t>0.58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>
                          <a:latin typeface="Calibri" pitchFamily="34" charset="0"/>
                          <a:cs typeface="Calibri" pitchFamily="34" charset="0"/>
                        </a:rPr>
                        <a:t>-0.66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>
                          <a:latin typeface="Calibri" pitchFamily="34" charset="0"/>
                          <a:cs typeface="Calibri" pitchFamily="34" charset="0"/>
                        </a:rPr>
                        <a:t>0.26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>
                          <a:latin typeface="Calibri" pitchFamily="34" charset="0"/>
                          <a:cs typeface="Calibri" pitchFamily="34" charset="0"/>
                        </a:rPr>
                        <a:t>0.18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>
                          <a:latin typeface="Calibri" pitchFamily="34" charset="0"/>
                          <a:cs typeface="Calibri" pitchFamily="34" charset="0"/>
                        </a:rPr>
                        <a:t>-0.36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44575" y="1371600"/>
            <a:ext cx="501395" cy="723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22508" y="1371600"/>
            <a:ext cx="515550" cy="737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96085" y="1371600"/>
            <a:ext cx="534061" cy="737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18249" y="1587624"/>
            <a:ext cx="775993" cy="540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902881" y="1371600"/>
            <a:ext cx="511441" cy="721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0" name="Inhaltsplatzhalt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7846685"/>
              </p:ext>
            </p:extLst>
          </p:nvPr>
        </p:nvGraphicFramePr>
        <p:xfrm>
          <a:off x="685800" y="1447800"/>
          <a:ext cx="2448272" cy="2402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090"/>
                <a:gridCol w="852094"/>
                <a:gridCol w="792088"/>
              </a:tblGrid>
              <a:tr h="369789">
                <a:tc>
                  <a:txBody>
                    <a:bodyPr/>
                    <a:lstStyle/>
                    <a:p>
                      <a:pPr algn="ctr"/>
                      <a:r>
                        <a:rPr lang="de-AT" sz="2000" dirty="0" smtClean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  <a:r>
                        <a:rPr lang="de-AT" sz="2000" baseline="-25000" dirty="0" smtClean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k</a:t>
                      </a:r>
                      <a:endParaRPr lang="de-DE" sz="2000" baseline="-25000" dirty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AT" sz="2000" baseline="0" dirty="0" smtClean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Dim1</a:t>
                      </a:r>
                      <a:endParaRPr lang="de-DE" sz="2000" baseline="0" dirty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2000" baseline="0" dirty="0" smtClean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Dim2</a:t>
                      </a:r>
                      <a:endParaRPr lang="de-DE" sz="2000" baseline="0" dirty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501619">
                <a:tc>
                  <a:txBody>
                    <a:bodyPr/>
                    <a:lstStyle/>
                    <a:p>
                      <a:r>
                        <a:rPr lang="de-AT" sz="2000" b="1" dirty="0" smtClean="0">
                          <a:latin typeface="Calibri" pitchFamily="34" charset="0"/>
                          <a:cs typeface="Calibri" pitchFamily="34" charset="0"/>
                        </a:rPr>
                        <a:t>Alice</a:t>
                      </a:r>
                      <a:endParaRPr lang="de-DE" sz="20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>
                          <a:latin typeface="Calibri" pitchFamily="34" charset="0"/>
                          <a:cs typeface="Calibri" pitchFamily="34" charset="0"/>
                        </a:rPr>
                        <a:t>0.47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>
                          <a:latin typeface="Calibri" pitchFamily="34" charset="0"/>
                          <a:cs typeface="Calibri" pitchFamily="34" charset="0"/>
                        </a:rPr>
                        <a:t>-0.30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</a:tr>
              <a:tr h="501619">
                <a:tc>
                  <a:txBody>
                    <a:bodyPr/>
                    <a:lstStyle/>
                    <a:p>
                      <a:r>
                        <a:rPr lang="de-AT" sz="2000" b="1" dirty="0" smtClean="0">
                          <a:latin typeface="Calibri" pitchFamily="34" charset="0"/>
                          <a:cs typeface="Calibri" pitchFamily="34" charset="0"/>
                        </a:rPr>
                        <a:t>Bob</a:t>
                      </a:r>
                      <a:endParaRPr lang="de-DE" sz="20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>
                          <a:latin typeface="Calibri" pitchFamily="34" charset="0"/>
                          <a:cs typeface="Calibri" pitchFamily="34" charset="0"/>
                        </a:rPr>
                        <a:t> -0.44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>
                          <a:latin typeface="Calibri" pitchFamily="34" charset="0"/>
                          <a:cs typeface="Calibri" pitchFamily="34" charset="0"/>
                        </a:rPr>
                        <a:t>0.23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</a:tr>
              <a:tr h="501619">
                <a:tc>
                  <a:txBody>
                    <a:bodyPr/>
                    <a:lstStyle/>
                    <a:p>
                      <a:r>
                        <a:rPr lang="de-AT" sz="2000" b="1" dirty="0" smtClean="0">
                          <a:latin typeface="Calibri" pitchFamily="34" charset="0"/>
                          <a:cs typeface="Calibri" pitchFamily="34" charset="0"/>
                        </a:rPr>
                        <a:t>Mary</a:t>
                      </a:r>
                      <a:endParaRPr lang="de-DE" sz="20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000" dirty="0" smtClean="0">
                          <a:latin typeface="Calibri" pitchFamily="34" charset="0"/>
                          <a:cs typeface="Calibri" pitchFamily="34" charset="0"/>
                        </a:rPr>
                        <a:t>0.70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000" dirty="0" smtClean="0">
                          <a:latin typeface="Calibri" pitchFamily="34" charset="0"/>
                          <a:cs typeface="Calibri" pitchFamily="34" charset="0"/>
                        </a:rPr>
                        <a:t>-</a:t>
                      </a:r>
                      <a:r>
                        <a:rPr lang="de-DE" sz="2000" dirty="0" smtClean="0">
                          <a:latin typeface="Calibri" pitchFamily="34" charset="0"/>
                          <a:cs typeface="Calibri" pitchFamily="34" charset="0"/>
                        </a:rPr>
                        <a:t>0.06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</a:tr>
              <a:tr h="501619">
                <a:tc>
                  <a:txBody>
                    <a:bodyPr/>
                    <a:lstStyle/>
                    <a:p>
                      <a:r>
                        <a:rPr lang="de-AT" sz="2000" b="1" dirty="0" smtClean="0">
                          <a:latin typeface="Calibri" pitchFamily="34" charset="0"/>
                          <a:cs typeface="Calibri" pitchFamily="34" charset="0"/>
                        </a:rPr>
                        <a:t>Sue</a:t>
                      </a:r>
                      <a:endParaRPr lang="de-DE" sz="20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>
                          <a:latin typeface="Calibri" pitchFamily="34" charset="0"/>
                          <a:cs typeface="Calibri" pitchFamily="34" charset="0"/>
                        </a:rPr>
                        <a:t>0.31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>
                          <a:latin typeface="Calibri" pitchFamily="34" charset="0"/>
                          <a:cs typeface="Calibri" pitchFamily="34" charset="0"/>
                        </a:rPr>
                        <a:t>0.93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8" name="Inhaltsplatzhalter 2"/>
          <p:cNvSpPr txBox="1">
            <a:spLocks/>
          </p:cNvSpPr>
          <p:nvPr/>
        </p:nvSpPr>
        <p:spPr bwMode="auto">
          <a:xfrm>
            <a:off x="1497559" y="4076147"/>
            <a:ext cx="206727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l" eaLnBrk="1" hangingPunct="1">
              <a:spcBef>
                <a:spcPct val="20000"/>
              </a:spcBef>
            </a:pPr>
            <a:r>
              <a:rPr lang="de-AT" sz="2000" b="1" kern="0" dirty="0" smtClean="0">
                <a:latin typeface="Calibri" pitchFamily="34" charset="0"/>
                <a:cs typeface="Calibri" pitchFamily="34" charset="0"/>
              </a:rPr>
              <a:t>         Prediction: </a:t>
            </a:r>
          </a:p>
        </p:txBody>
      </p:sp>
      <p:sp>
        <p:nvSpPr>
          <p:cNvPr id="19" name="Rechteck 18"/>
          <p:cNvSpPr/>
          <p:nvPr/>
        </p:nvSpPr>
        <p:spPr bwMode="auto">
          <a:xfrm>
            <a:off x="7046168" y="2135228"/>
            <a:ext cx="720080" cy="958260"/>
          </a:xfrm>
          <a:prstGeom prst="rect">
            <a:avLst/>
          </a:prstGeom>
          <a:noFill/>
          <a:ln w="317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685800" y="1903306"/>
            <a:ext cx="2448272" cy="432048"/>
          </a:xfrm>
          <a:prstGeom prst="rect">
            <a:avLst/>
          </a:prstGeom>
          <a:noFill/>
          <a:ln w="317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ＭＳ Ｐゴシック" pitchFamily="-112" charset="-128"/>
              <a:cs typeface="Calibri" pitchFamily="34" charset="0"/>
            </a:endParaRPr>
          </a:p>
        </p:txBody>
      </p:sp>
      <p:graphicFrame>
        <p:nvGraphicFramePr>
          <p:cNvPr id="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5055729"/>
              </p:ext>
            </p:extLst>
          </p:nvPr>
        </p:nvGraphicFramePr>
        <p:xfrm>
          <a:off x="3392256" y="3903310"/>
          <a:ext cx="4535842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692" name="Equation" r:id="rId9" imgW="1587240" imgH="241200" progId="Equation.3">
                  <p:embed/>
                </p:oleObj>
              </mc:Choice>
              <mc:Fallback>
                <p:oleObj name="Equation" r:id="rId9" imgW="15872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2256" y="3903310"/>
                        <a:ext cx="4535842" cy="6858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57344" y="4876800"/>
            <a:ext cx="8045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dirty="0" smtClean="0">
                <a:latin typeface="+mn-lt"/>
              </a:rPr>
              <a:t>Note: Can also do factorization via Singular Value Decomposition (SVD)</a:t>
            </a:r>
            <a:endParaRPr lang="en-US" sz="1800" b="1" dirty="0">
              <a:latin typeface="+mn-lt"/>
            </a:endParaRPr>
          </a:p>
        </p:txBody>
      </p:sp>
      <p:sp>
        <p:nvSpPr>
          <p:cNvPr id="15" name="Inhaltsplatzhalter 2"/>
          <p:cNvSpPr txBox="1">
            <a:spLocks/>
          </p:cNvSpPr>
          <p:nvPr/>
        </p:nvSpPr>
        <p:spPr bwMode="auto">
          <a:xfrm>
            <a:off x="1700786" y="5410200"/>
            <a:ext cx="1719515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2800" b="1" kern="0" dirty="0" smtClean="0">
                <a:latin typeface="Calibri" pitchFamily="34" charset="0"/>
                <a:cs typeface="Calibri" pitchFamily="34" charset="0"/>
              </a:rPr>
              <a:t>SVD:</a:t>
            </a: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8614306"/>
              </p:ext>
            </p:extLst>
          </p:nvPr>
        </p:nvGraphicFramePr>
        <p:xfrm>
          <a:off x="2971800" y="5263948"/>
          <a:ext cx="3505200" cy="8320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693" name="Formel" r:id="rId11" imgW="1574117" imgH="317362" progId="Equation.3">
                  <p:embed/>
                </p:oleObj>
              </mc:Choice>
              <mc:Fallback>
                <p:oleObj name="Formel" r:id="rId11" imgW="1574117" imgH="31736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5263948"/>
                        <a:ext cx="3505200" cy="8320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2021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Lower Dimensional Feature Space</a:t>
            </a:r>
            <a:endParaRPr lang="en-US" dirty="0"/>
          </a:p>
        </p:txBody>
      </p:sp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418486530"/>
              </p:ext>
            </p:extLst>
          </p:nvPr>
        </p:nvGraphicFramePr>
        <p:xfrm>
          <a:off x="611560" y="1484784"/>
          <a:ext cx="7668344" cy="44644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98032" y="4516025"/>
            <a:ext cx="469980" cy="67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43808" y="2204864"/>
            <a:ext cx="483248" cy="691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96807" y="2777764"/>
            <a:ext cx="500599" cy="691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42866" y="3033036"/>
            <a:ext cx="727372" cy="507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72201" y="4149080"/>
            <a:ext cx="479396" cy="676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feld 10"/>
          <p:cNvSpPr txBox="1"/>
          <p:nvPr/>
        </p:nvSpPr>
        <p:spPr>
          <a:xfrm>
            <a:off x="2339752" y="3140968"/>
            <a:ext cx="60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latin typeface="Calibri" pitchFamily="34" charset="0"/>
                <a:cs typeface="Calibri" pitchFamily="34" charset="0"/>
              </a:rPr>
              <a:t>Bob</a:t>
            </a:r>
            <a:endParaRPr lang="en-US" sz="20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7129138" y="3269102"/>
            <a:ext cx="756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latin typeface="Calibri" pitchFamily="34" charset="0"/>
                <a:cs typeface="Calibri" pitchFamily="34" charset="0"/>
              </a:rPr>
              <a:t>Mary</a:t>
            </a:r>
            <a:endParaRPr lang="en-US" sz="20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5508104" y="4221088"/>
            <a:ext cx="702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latin typeface="Calibri" pitchFamily="34" charset="0"/>
                <a:cs typeface="Calibri" pitchFamily="34" charset="0"/>
              </a:rPr>
              <a:t>Alice</a:t>
            </a:r>
            <a:endParaRPr lang="en-US" sz="20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5004048" y="1628800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latin typeface="Calibri" pitchFamily="34" charset="0"/>
                <a:cs typeface="Calibri" pitchFamily="34" charset="0"/>
              </a:rPr>
              <a:t>Sue</a:t>
            </a:r>
            <a:endParaRPr lang="en-US" sz="2000" b="1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387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3525" y="300038"/>
            <a:ext cx="8366125" cy="940933"/>
          </a:xfrm>
        </p:spPr>
        <p:txBody>
          <a:bodyPr/>
          <a:lstStyle/>
          <a:p>
            <a:r>
              <a:rPr lang="en-US" dirty="0" smtClean="0"/>
              <a:t>Content-based recommendation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427584"/>
            <a:ext cx="8507288" cy="4698579"/>
          </a:xfrm>
        </p:spPr>
        <p:txBody>
          <a:bodyPr/>
          <a:lstStyle/>
          <a:p>
            <a:r>
              <a:rPr lang="en-US" sz="2400" dirty="0" smtClean="0"/>
              <a:t>Collaborative filtering does </a:t>
            </a:r>
            <a:r>
              <a:rPr lang="en-US" sz="2400" dirty="0" smtClean="0">
                <a:solidFill>
                  <a:srgbClr val="0070C0"/>
                </a:solidFill>
              </a:rPr>
              <a:t>NOT</a:t>
            </a:r>
            <a:r>
              <a:rPr lang="en-US" sz="2400" dirty="0" smtClean="0"/>
              <a:t> require any information about the items,</a:t>
            </a:r>
          </a:p>
          <a:p>
            <a:pPr lvl="2"/>
            <a:r>
              <a:rPr lang="en-US" sz="1800" dirty="0" smtClean="0"/>
              <a:t>However, it might be reasonable to exploit such information</a:t>
            </a:r>
          </a:p>
          <a:p>
            <a:pPr lvl="2"/>
            <a:r>
              <a:rPr lang="en-US" sz="1800" dirty="0" smtClean="0"/>
              <a:t>E.g. recommend fantasy novels to people who liked fantasy novels in the past</a:t>
            </a:r>
          </a:p>
          <a:p>
            <a:r>
              <a:rPr lang="en-US" sz="2400" dirty="0" smtClean="0"/>
              <a:t>What do we need:</a:t>
            </a:r>
          </a:p>
          <a:p>
            <a:pPr lvl="2"/>
            <a:r>
              <a:rPr lang="en-US" sz="1800" dirty="0"/>
              <a:t>S</a:t>
            </a:r>
            <a:r>
              <a:rPr lang="en-US" sz="1800" dirty="0" smtClean="0"/>
              <a:t>ome information about the available items such as the genre ("content") </a:t>
            </a:r>
          </a:p>
          <a:p>
            <a:pPr lvl="2"/>
            <a:r>
              <a:rPr lang="en-US" sz="1800" dirty="0"/>
              <a:t>S</a:t>
            </a:r>
            <a:r>
              <a:rPr lang="en-US" sz="1800" dirty="0" smtClean="0"/>
              <a:t>ome sort of </a:t>
            </a:r>
            <a:r>
              <a:rPr lang="en-US" sz="1800" i="1" dirty="0" smtClean="0"/>
              <a:t>user profile</a:t>
            </a:r>
            <a:r>
              <a:rPr lang="en-US" sz="1800" dirty="0" smtClean="0"/>
              <a:t> describing what the user likes (the preferences)</a:t>
            </a:r>
          </a:p>
          <a:p>
            <a:r>
              <a:rPr lang="en-US" sz="2400" dirty="0" smtClean="0"/>
              <a:t>The task:</a:t>
            </a:r>
          </a:p>
          <a:p>
            <a:pPr lvl="2"/>
            <a:r>
              <a:rPr lang="en-US" sz="1800" dirty="0"/>
              <a:t>L</a:t>
            </a:r>
            <a:r>
              <a:rPr lang="en-US" sz="1800" dirty="0" smtClean="0"/>
              <a:t>earn user preferences</a:t>
            </a:r>
          </a:p>
          <a:p>
            <a:pPr lvl="2"/>
            <a:r>
              <a:rPr lang="en-US" sz="1800" dirty="0"/>
              <a:t>L</a:t>
            </a:r>
            <a:r>
              <a:rPr lang="en-US" sz="1800" dirty="0" smtClean="0"/>
              <a:t>ocate/recommend items that are "similar" to the user preferences</a:t>
            </a:r>
          </a:p>
        </p:txBody>
      </p:sp>
    </p:spTree>
    <p:extLst>
      <p:ext uri="{BB962C8B-B14F-4D97-AF65-F5344CB8AC3E}">
        <p14:creationId xmlns:p14="http://schemas.microsoft.com/office/powerpoint/2010/main" val="321428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E928BF-0E92-4B3F-9053-5627E8491DE1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>
          <a:xfrm>
            <a:off x="263525" y="300038"/>
            <a:ext cx="8366125" cy="773112"/>
          </a:xfrm>
        </p:spPr>
        <p:txBody>
          <a:bodyPr/>
          <a:lstStyle/>
          <a:p>
            <a:r>
              <a:rPr lang="en-US" altLang="en-US"/>
              <a:t>Content-Based Recommenders</a:t>
            </a:r>
          </a:p>
        </p:txBody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66813"/>
            <a:ext cx="8229600" cy="4964112"/>
          </a:xfrm>
        </p:spPr>
        <p:txBody>
          <a:bodyPr/>
          <a:lstStyle/>
          <a:p>
            <a:r>
              <a:rPr lang="en-US" altLang="en-US" sz="2400"/>
              <a:t>Predictions for unseen (target) items are computed based on their similarity (in terms of content) to items in the user profile.</a:t>
            </a:r>
          </a:p>
          <a:p>
            <a:r>
              <a:rPr lang="en-US" altLang="en-US" sz="2400"/>
              <a:t>E.g., user profile </a:t>
            </a:r>
            <a:r>
              <a:rPr lang="en-US" altLang="en-US" sz="2400" b="1" i="1"/>
              <a:t>P</a:t>
            </a:r>
            <a:r>
              <a:rPr lang="en-US" altLang="en-US" sz="2400" b="1" i="1" baseline="-25000"/>
              <a:t>u</a:t>
            </a:r>
            <a:r>
              <a:rPr lang="en-US" altLang="en-US" sz="2400"/>
              <a:t> contains</a:t>
            </a:r>
          </a:p>
          <a:p>
            <a:endParaRPr lang="en-US" altLang="en-US" sz="2400"/>
          </a:p>
          <a:p>
            <a:endParaRPr lang="en-US" altLang="en-US" sz="2000"/>
          </a:p>
          <a:p>
            <a:endParaRPr lang="en-US" altLang="en-US" sz="2000"/>
          </a:p>
          <a:p>
            <a:endParaRPr lang="en-US" altLang="en-US" sz="2000"/>
          </a:p>
          <a:p>
            <a:endParaRPr lang="en-US" altLang="en-US" sz="2000"/>
          </a:p>
          <a:p>
            <a:endParaRPr lang="en-US" altLang="en-US" sz="800"/>
          </a:p>
          <a:p>
            <a:endParaRPr lang="en-US" altLang="en-US" sz="1600"/>
          </a:p>
          <a:p>
            <a:pPr>
              <a:buFont typeface="Wingdings" pitchFamily="2" charset="2"/>
              <a:buNone/>
            </a:pPr>
            <a:r>
              <a:rPr lang="en-US" altLang="en-US" sz="2000"/>
              <a:t>	recommend highly:                 and recommend “mildly”:  </a:t>
            </a:r>
          </a:p>
          <a:p>
            <a:pPr lvl="1"/>
            <a:endParaRPr lang="en-US" altLang="en-US" sz="1800"/>
          </a:p>
          <a:p>
            <a:pPr lvl="1"/>
            <a:endParaRPr lang="en-US" altLang="en-US" sz="1800"/>
          </a:p>
        </p:txBody>
      </p:sp>
      <p:pic>
        <p:nvPicPr>
          <p:cNvPr id="180228" name="Picture 4" descr="The Sixth Sense">
            <a:hlinkClick r:id="rId3" tooltip="The Sixth S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00" y="2947988"/>
            <a:ext cx="103505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229" name="Picture 5" descr="Die Hard: With a Vengeance">
            <a:hlinkClick r:id="rId5" tooltip="Die Hard: With a Vengeanc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950" y="2959100"/>
            <a:ext cx="987425" cy="153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230" name="Picture 6" descr="The Jackal">
            <a:hlinkClick r:id="rId7" tooltip="The Jackal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888" y="2955925"/>
            <a:ext cx="1062037" cy="15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231" name="Picture 7" descr="Hostage">
            <a:hlinkClick r:id="rId9" tooltip="Hostage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938" y="4613275"/>
            <a:ext cx="849312" cy="152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232" name="Picture 8" descr="Signs">
            <a:hlinkClick r:id="rId11" tooltip="Signs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4583113"/>
            <a:ext cx="1076325" cy="152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233" name="Picture 9" descr="Twelve Monkeys">
            <a:hlinkClick r:id="rId13" tooltip="Twelve Monkeys"/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2970213"/>
            <a:ext cx="1030287" cy="150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28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auto">
          <a:xfrm>
            <a:off x="285720" y="935619"/>
            <a:ext cx="8429684" cy="428628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92673"/>
            <a:ext cx="8587692" cy="1143000"/>
          </a:xfrm>
        </p:spPr>
        <p:txBody>
          <a:bodyPr/>
          <a:lstStyle/>
          <a:p>
            <a:r>
              <a:rPr lang="en-US" dirty="0" smtClean="0"/>
              <a:t>Content representation &amp; item similarities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5804" y="3593761"/>
            <a:ext cx="8229600" cy="2455711"/>
          </a:xfrm>
        </p:spPr>
        <p:txBody>
          <a:bodyPr/>
          <a:lstStyle/>
          <a:p>
            <a:r>
              <a:rPr lang="en-US" sz="2000" dirty="0" smtClean="0"/>
              <a:t>Represent items as vectors over features</a:t>
            </a:r>
          </a:p>
          <a:p>
            <a:pPr lvl="1"/>
            <a:r>
              <a:rPr lang="en-US" sz="1800" dirty="0" smtClean="0"/>
              <a:t>Features may be items attributes, keywords, tags, etc.</a:t>
            </a:r>
          </a:p>
          <a:p>
            <a:pPr lvl="1"/>
            <a:r>
              <a:rPr lang="en-US" sz="1800" dirty="0" smtClean="0"/>
              <a:t>Often items are represented a keyword vectors based on textual descriptions with </a:t>
            </a:r>
            <a:r>
              <a:rPr lang="en-US" sz="1800" dirty="0" err="1" smtClean="0"/>
              <a:t>TFxIDF</a:t>
            </a:r>
            <a:r>
              <a:rPr lang="en-US" sz="1800" dirty="0" smtClean="0"/>
              <a:t> or other weighting approaches</a:t>
            </a:r>
          </a:p>
          <a:p>
            <a:pPr lvl="2"/>
            <a:r>
              <a:rPr lang="en-US" sz="1800" dirty="0" smtClean="0"/>
              <a:t>applicable </a:t>
            </a:r>
            <a:r>
              <a:rPr lang="en-US" sz="1800" dirty="0" smtClean="0"/>
              <a:t>to any type of item (images, products, news </a:t>
            </a:r>
            <a:r>
              <a:rPr lang="en-US" sz="1800" dirty="0" smtClean="0"/>
              <a:t>stories) as </a:t>
            </a:r>
            <a:r>
              <a:rPr lang="en-US" sz="1800" dirty="0" smtClean="0"/>
              <a:t>long as a textual description is available or can be constructed</a:t>
            </a:r>
          </a:p>
          <a:p>
            <a:pPr lvl="1"/>
            <a:r>
              <a:rPr lang="en-US" sz="2000" dirty="0" smtClean="0"/>
              <a:t>Items (and users) can then be compared using standard vector space similarity </a:t>
            </a:r>
            <a:r>
              <a:rPr lang="en-US" sz="2000" dirty="0" smtClean="0"/>
              <a:t>measures (e.g., Cosine similarity)</a:t>
            </a:r>
            <a:endParaRPr lang="en-US" sz="2000" dirty="0" smtClean="0"/>
          </a:p>
          <a:p>
            <a:endParaRPr lang="en-US" sz="800" dirty="0" smtClean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7579" y="1019594"/>
            <a:ext cx="5626668" cy="2563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0945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447EFF9-8780-4CDD-8F69-63A3E09CDF97}" type="slidenum">
              <a:rPr lang="en-US" smtClean="0"/>
              <a:pPr/>
              <a:t>3</a:t>
            </a:fld>
            <a:endParaRPr lang="en-US" smtClean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200024" y="279942"/>
            <a:ext cx="8848725" cy="614362"/>
          </a:xfrm>
        </p:spPr>
        <p:txBody>
          <a:bodyPr/>
          <a:lstStyle/>
          <a:p>
            <a:pPr eaLnBrk="1" hangingPunct="1"/>
            <a:r>
              <a:rPr lang="en-US" dirty="0" smtClean="0"/>
              <a:t>Why we need it?</a:t>
            </a:r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5575" y="984738"/>
            <a:ext cx="8720138" cy="5236676"/>
          </a:xfrm>
        </p:spPr>
        <p:txBody>
          <a:bodyPr/>
          <a:lstStyle/>
          <a:p>
            <a:pPr marL="457200" lvl="1" indent="0" eaLnBrk="1" hangingPunct="1">
              <a:buNone/>
            </a:pPr>
            <a:r>
              <a:rPr lang="en-US" sz="2200" dirty="0" smtClean="0"/>
              <a:t>Information spaces are becoming more complex for user to navigate (video/audio streaming, social networks, blogs, ….)</a:t>
            </a:r>
          </a:p>
        </p:txBody>
      </p:sp>
      <p:pic>
        <p:nvPicPr>
          <p:cNvPr id="5" name="Picture 2" descr="C:\Users\Bamshad\Desktop\embedded-infographic-600-logo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9234"/>
          <a:stretch/>
        </p:blipFill>
        <p:spPr bwMode="auto">
          <a:xfrm>
            <a:off x="241160" y="1859228"/>
            <a:ext cx="8582768" cy="478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26253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7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7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155" grpId="0" build="p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92673"/>
            <a:ext cx="8587692" cy="1143000"/>
          </a:xfrm>
        </p:spPr>
        <p:txBody>
          <a:bodyPr/>
          <a:lstStyle/>
          <a:p>
            <a:r>
              <a:rPr lang="en-US" dirty="0" smtClean="0"/>
              <a:t>Content-based recommendation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34281"/>
                <a:ext cx="8229600" cy="4668534"/>
              </a:xfrm>
            </p:spPr>
            <p:txBody>
              <a:bodyPr/>
              <a:lstStyle/>
              <a:p>
                <a:r>
                  <a:rPr lang="en-US" sz="2400" dirty="0" smtClean="0"/>
                  <a:t>Basic approach</a:t>
                </a:r>
              </a:p>
              <a:p>
                <a:endParaRPr lang="en-US" sz="1000" dirty="0" smtClean="0"/>
              </a:p>
              <a:p>
                <a:pPr lvl="1"/>
                <a:r>
                  <a:rPr lang="en-US" sz="2000" dirty="0" smtClean="0"/>
                  <a:t>Represent items as vectors over features</a:t>
                </a:r>
              </a:p>
              <a:p>
                <a:pPr lvl="1"/>
                <a:r>
                  <a:rPr lang="en-US" sz="2000" dirty="0" smtClean="0"/>
                  <a:t>User profiles are also represented as aggregate feature vectors</a:t>
                </a:r>
              </a:p>
              <a:p>
                <a:pPr lvl="2"/>
                <a:r>
                  <a:rPr lang="en-US" sz="1800" dirty="0" smtClean="0"/>
                  <a:t>Based on items  in the user profile (e.g., items liked, purchased, viewed, clicked on, etc.)</a:t>
                </a:r>
              </a:p>
              <a:p>
                <a:pPr lvl="1"/>
                <a:r>
                  <a:rPr lang="en-US" sz="2000" dirty="0" smtClean="0"/>
                  <a:t>Compute the similarity of an unseen item with the user profile based on the keyword overlap (e.g. using the Dice coefficient)</a:t>
                </a:r>
              </a:p>
              <a:p>
                <a:pPr lvl="1"/>
                <a:r>
                  <a:rPr lang="en-US" sz="2000" dirty="0" err="1" smtClean="0"/>
                  <a:t>sim</a:t>
                </a:r>
                <a:r>
                  <a:rPr lang="en-US" sz="2000" dirty="0" smtClean="0"/>
                  <a:t>(b</a:t>
                </a:r>
                <a:r>
                  <a:rPr lang="en-US" sz="2000" baseline="-25000" dirty="0" smtClean="0"/>
                  <a:t>i</a:t>
                </a:r>
                <a:r>
                  <a:rPr lang="en-US" sz="2000" dirty="0" smtClean="0"/>
                  <a:t>, </a:t>
                </a:r>
                <a:r>
                  <a:rPr lang="en-US" sz="2000" dirty="0" err="1" smtClean="0"/>
                  <a:t>b</a:t>
                </a:r>
                <a:r>
                  <a:rPr lang="en-US" sz="2000" baseline="-25000" dirty="0" err="1" smtClean="0"/>
                  <a:t>j</a:t>
                </a:r>
                <a:r>
                  <a:rPr lang="en-US" sz="2000" dirty="0" smtClean="0"/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/>
                          </a:rPr>
                          <m:t>2 ∗|</m:t>
                        </m:r>
                        <m:r>
                          <a:rPr lang="de-DE" sz="2000" b="0" i="1" smtClean="0">
                            <a:latin typeface="Cambria Math"/>
                          </a:rPr>
                          <m:t>𝑘𝑒𝑦𝑤𝑜𝑟𝑑𝑠</m:t>
                        </m:r>
                        <m:d>
                          <m:dPr>
                            <m:ctrlPr>
                              <a:rPr lang="de-DE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de-DE" sz="2000" b="0" i="1" smtClean="0">
                                <a:latin typeface="Cambria Math"/>
                              </a:rPr>
                              <m:t>𝑏</m:t>
                            </m:r>
                            <m:r>
                              <a:rPr lang="de-DE" sz="2000" b="0" i="1" baseline="-25000" smtClean="0">
                                <a:latin typeface="Cambria Math"/>
                              </a:rPr>
                              <m:t>𝑖</m:t>
                            </m:r>
                          </m:e>
                        </m:d>
                        <m:r>
                          <a:rPr lang="de-DE" sz="2000" b="0" i="1" smtClean="0">
                            <a:latin typeface="Cambria Math"/>
                            <a:ea typeface="Cambria Math"/>
                          </a:rPr>
                          <m:t>∩</m:t>
                        </m:r>
                        <m:r>
                          <a:rPr lang="de-DE" sz="2000" b="0" i="1" smtClean="0">
                            <a:latin typeface="Cambria Math"/>
                            <a:ea typeface="Cambria Math"/>
                          </a:rPr>
                          <m:t>𝑘𝑒𝑦𝑤𝑜𝑟𝑑𝑠</m:t>
                        </m:r>
                        <m:d>
                          <m:dPr>
                            <m:ctrlPr>
                              <a:rPr lang="de-DE" sz="2000" b="0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de-DE" sz="2000" b="0" i="1" smtClean="0">
                                <a:latin typeface="Cambria Math"/>
                                <a:ea typeface="Cambria Math"/>
                              </a:rPr>
                              <m:t>𝑏</m:t>
                            </m:r>
                            <m:r>
                              <a:rPr lang="de-DE" sz="2000" b="0" i="1" baseline="-25000" smtClean="0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</m:e>
                        </m:d>
                        <m:r>
                          <a:rPr lang="de-DE" sz="2000" b="0" i="1" smtClean="0">
                            <a:latin typeface="Cambria Math"/>
                            <a:ea typeface="Cambria Math"/>
                          </a:rPr>
                          <m:t>|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de-DE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de-DE" sz="2000" b="0" i="1" smtClean="0">
                                <a:latin typeface="Cambria Math"/>
                              </a:rPr>
                              <m:t>𝑘𝑒𝑦𝑤𝑜𝑟𝑑𝑠</m:t>
                            </m:r>
                            <m:d>
                              <m:dPr>
                                <m:ctrlPr>
                                  <a:rPr lang="de-DE" sz="20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de-DE" sz="2000" b="0" i="1" smtClean="0">
                                    <a:latin typeface="Cambria Math"/>
                                  </a:rPr>
                                  <m:t>𝑏</m:t>
                                </m:r>
                                <m:r>
                                  <a:rPr lang="de-DE" sz="2000" b="0" i="1" baseline="-25000" smtClean="0">
                                    <a:latin typeface="Cambria Math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  <m:r>
                          <a:rPr lang="de-DE" sz="2000" b="0" i="1" smtClean="0">
                            <a:latin typeface="Cambria Math"/>
                          </a:rPr>
                          <m:t>+|</m:t>
                        </m:r>
                        <m:r>
                          <a:rPr lang="de-DE" sz="2000" b="0" i="1" smtClean="0">
                            <a:latin typeface="Cambria Math"/>
                          </a:rPr>
                          <m:t>𝑘𝑒𝑦𝑤𝑜𝑟𝑑𝑠</m:t>
                        </m:r>
                        <m:d>
                          <m:dPr>
                            <m:ctrlPr>
                              <a:rPr lang="de-DE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de-DE" sz="2000" b="0" i="1" smtClean="0">
                                <a:latin typeface="Cambria Math"/>
                              </a:rPr>
                              <m:t>𝑏</m:t>
                            </m:r>
                            <m:r>
                              <a:rPr lang="de-DE" sz="2000" b="0" i="1" baseline="-25000" smtClean="0">
                                <a:latin typeface="Cambria Math"/>
                              </a:rPr>
                              <m:t>𝑗</m:t>
                            </m:r>
                          </m:e>
                        </m:d>
                        <m:r>
                          <a:rPr lang="de-DE" sz="2000" b="0" i="1" smtClean="0">
                            <a:latin typeface="Cambria Math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/>
                  <a:t>	</a:t>
                </a:r>
                <a:r>
                  <a:rPr lang="en-US" sz="2000" dirty="0" smtClean="0"/>
                  <a:t>		</a:t>
                </a:r>
              </a:p>
              <a:p>
                <a:pPr lvl="1"/>
                <a:r>
                  <a:rPr lang="en-US" sz="2000" dirty="0" smtClean="0"/>
                  <a:t>Other similarity measures such as Cosine can also be used</a:t>
                </a:r>
              </a:p>
              <a:p>
                <a:pPr lvl="1"/>
                <a:r>
                  <a:rPr lang="en-US" sz="2000" dirty="0" smtClean="0"/>
                  <a:t>Recommend items most similar to the user profile</a:t>
                </a:r>
                <a:endParaRPr lang="en-US" sz="2000" dirty="0"/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34281"/>
                <a:ext cx="8229600" cy="4668534"/>
              </a:xfrm>
              <a:blipFill rotWithShape="1">
                <a:blip r:embed="rId3"/>
                <a:stretch>
                  <a:fillRect l="-963" t="-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22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AF73D-113F-4164-8576-3F07490B2100}" type="slidenum">
              <a:rPr lang="en-US" altLang="en-US"/>
              <a:pPr/>
              <a:t>31</a:t>
            </a:fld>
            <a:endParaRPr lang="en-US" altLang="en-US"/>
          </a:p>
        </p:txBody>
      </p:sp>
      <p:pic>
        <p:nvPicPr>
          <p:cNvPr id="275458" name="Picture 2"/>
          <p:cNvPicPr>
            <a:picLocks noChangeAspect="1" noChangeArrowheads="1"/>
          </p:cNvPicPr>
          <p:nvPr/>
        </p:nvPicPr>
        <p:blipFill>
          <a:blip r:embed="rId3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40" t="15071" r="7578" b="5373"/>
          <a:stretch>
            <a:fillRect/>
          </a:stretch>
        </p:blipFill>
        <p:spPr bwMode="auto">
          <a:xfrm>
            <a:off x="2732088" y="379413"/>
            <a:ext cx="5851525" cy="6097587"/>
          </a:xfrm>
          <a:prstGeom prst="rect">
            <a:avLst/>
          </a:prstGeom>
          <a:noFill/>
          <a:ln w="9525" algn="ctr">
            <a:solidFill>
              <a:srgbClr val="1B559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5459" name="Oval 3"/>
          <p:cNvSpPr>
            <a:spLocks noChangeArrowheads="1"/>
          </p:cNvSpPr>
          <p:nvPr/>
        </p:nvSpPr>
        <p:spPr bwMode="auto">
          <a:xfrm>
            <a:off x="2579688" y="5259388"/>
            <a:ext cx="2752725" cy="574675"/>
          </a:xfrm>
          <a:prstGeom prst="ellipse">
            <a:avLst/>
          </a:prstGeom>
          <a:noFill/>
          <a:ln w="28575" algn="ctr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5460" name="Oval 4"/>
          <p:cNvSpPr>
            <a:spLocks noChangeArrowheads="1"/>
          </p:cNvSpPr>
          <p:nvPr/>
        </p:nvSpPr>
        <p:spPr bwMode="auto">
          <a:xfrm>
            <a:off x="6832600" y="242888"/>
            <a:ext cx="852488" cy="450850"/>
          </a:xfrm>
          <a:prstGeom prst="ellipse">
            <a:avLst/>
          </a:prstGeom>
          <a:noFill/>
          <a:ln w="28575" algn="ctr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5461" name="Rectangle 5"/>
          <p:cNvSpPr>
            <a:spLocks noChangeArrowheads="1"/>
          </p:cNvSpPr>
          <p:nvPr/>
        </p:nvSpPr>
        <p:spPr bwMode="auto">
          <a:xfrm>
            <a:off x="174625" y="2201863"/>
            <a:ext cx="2522538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400" b="1">
                <a:solidFill>
                  <a:schemeClr val="tx2"/>
                </a:solidFill>
              </a:rPr>
              <a:t>Content-Based Recommender Systems</a:t>
            </a:r>
          </a:p>
        </p:txBody>
      </p:sp>
    </p:spTree>
    <p:extLst>
      <p:ext uri="{BB962C8B-B14F-4D97-AF65-F5344CB8AC3E}">
        <p14:creationId xmlns:p14="http://schemas.microsoft.com/office/powerpoint/2010/main" val="41729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B64A0-72BC-413B-A9FF-A1B1C42CFA08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277506" name="Rectangle 2"/>
          <p:cNvSpPr>
            <a:spLocks noGrp="1" noChangeArrowheads="1"/>
          </p:cNvSpPr>
          <p:nvPr>
            <p:ph type="title"/>
          </p:nvPr>
        </p:nvSpPr>
        <p:spPr>
          <a:xfrm>
            <a:off x="307975" y="0"/>
            <a:ext cx="8366125" cy="1317625"/>
          </a:xfrm>
        </p:spPr>
        <p:txBody>
          <a:bodyPr/>
          <a:lstStyle/>
          <a:p>
            <a:r>
              <a:rPr lang="en-US" altLang="en-US" dirty="0"/>
              <a:t>Content-Based Recommenders: </a:t>
            </a:r>
            <a:br>
              <a:rPr lang="en-US" altLang="en-US" dirty="0"/>
            </a:br>
            <a:r>
              <a:rPr lang="en-US" altLang="en-US" sz="2400" dirty="0"/>
              <a:t>Personalized </a:t>
            </a:r>
            <a:r>
              <a:rPr lang="en-US" altLang="en-US" sz="2400" dirty="0" smtClean="0"/>
              <a:t>Search</a:t>
            </a:r>
            <a:endParaRPr lang="en-US" altLang="en-US" sz="2400" dirty="0"/>
          </a:p>
        </p:txBody>
      </p:sp>
      <p:sp>
        <p:nvSpPr>
          <p:cNvPr id="2775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68313" y="1446213"/>
            <a:ext cx="4376737" cy="838200"/>
          </a:xfrm>
        </p:spPr>
        <p:txBody>
          <a:bodyPr/>
          <a:lstStyle/>
          <a:p>
            <a:r>
              <a:rPr lang="en-US" altLang="en-US" sz="2400" b="1" dirty="0"/>
              <a:t>How can the search engine determine the “user’s </a:t>
            </a:r>
            <a:r>
              <a:rPr lang="en-US" altLang="en-US" sz="2400" b="1" dirty="0" smtClean="0"/>
              <a:t>intent”?</a:t>
            </a:r>
            <a:endParaRPr lang="en-US" altLang="en-US" sz="2400" b="1" dirty="0"/>
          </a:p>
        </p:txBody>
      </p:sp>
      <p:pic>
        <p:nvPicPr>
          <p:cNvPr id="277508" name="Picture 4" descr="Raphael.  Madonna and Child.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51525" y="1546225"/>
            <a:ext cx="1468438" cy="20923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77509" name="Picture 5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lum bright="-6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08663" y="3717925"/>
            <a:ext cx="2166937" cy="2433638"/>
          </a:xfrm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CC33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277510" name="Text Box 6"/>
          <p:cNvSpPr txBox="1">
            <a:spLocks noChangeArrowheads="1"/>
          </p:cNvSpPr>
          <p:nvPr/>
        </p:nvSpPr>
        <p:spPr bwMode="auto">
          <a:xfrm>
            <a:off x="715963" y="3300413"/>
            <a:ext cx="3432175" cy="376237"/>
          </a:xfrm>
          <a:prstGeom prst="rect">
            <a:avLst/>
          </a:prstGeom>
          <a:solidFill>
            <a:srgbClr val="FFEDC9"/>
          </a:solidFill>
          <a:ln w="9525" algn="ctr">
            <a:solidFill>
              <a:srgbClr val="CC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1800" b="1"/>
              <a:t>Query: “Madonna and Child”</a:t>
            </a:r>
          </a:p>
        </p:txBody>
      </p:sp>
      <p:cxnSp>
        <p:nvCxnSpPr>
          <p:cNvPr id="277511" name="AutoShape 7"/>
          <p:cNvCxnSpPr>
            <a:cxnSpLocks noChangeShapeType="1"/>
            <a:stCxn id="277510" idx="3"/>
            <a:endCxn id="277508" idx="1"/>
          </p:cNvCxnSpPr>
          <p:nvPr/>
        </p:nvCxnSpPr>
        <p:spPr bwMode="auto">
          <a:xfrm flipV="1">
            <a:off x="4148138" y="2592388"/>
            <a:ext cx="1703387" cy="896937"/>
          </a:xfrm>
          <a:prstGeom prst="straightConnector1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7512" name="AutoShape 8"/>
          <p:cNvCxnSpPr>
            <a:cxnSpLocks noChangeShapeType="1"/>
            <a:stCxn id="277510" idx="3"/>
            <a:endCxn id="277509" idx="1"/>
          </p:cNvCxnSpPr>
          <p:nvPr/>
        </p:nvCxnSpPr>
        <p:spPr bwMode="auto">
          <a:xfrm>
            <a:off x="4148138" y="3489325"/>
            <a:ext cx="1660525" cy="1446213"/>
          </a:xfrm>
          <a:prstGeom prst="straightConnector1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7513" name="Text Box 9"/>
          <p:cNvSpPr txBox="1">
            <a:spLocks noChangeArrowheads="1"/>
          </p:cNvSpPr>
          <p:nvPr/>
        </p:nvSpPr>
        <p:spPr bwMode="auto">
          <a:xfrm>
            <a:off x="4845050" y="253365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CC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2400" b="1"/>
              <a:t>?</a:t>
            </a:r>
          </a:p>
        </p:txBody>
      </p:sp>
      <p:sp>
        <p:nvSpPr>
          <p:cNvPr id="277514" name="Text Box 10"/>
          <p:cNvSpPr txBox="1">
            <a:spLocks noChangeArrowheads="1"/>
          </p:cNvSpPr>
          <p:nvPr/>
        </p:nvSpPr>
        <p:spPr bwMode="auto">
          <a:xfrm>
            <a:off x="4910138" y="375285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CC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2400" b="1"/>
              <a:t>?</a:t>
            </a:r>
          </a:p>
        </p:txBody>
      </p:sp>
      <p:sp>
        <p:nvSpPr>
          <p:cNvPr id="277515" name="Rectangle 11"/>
          <p:cNvSpPr>
            <a:spLocks noChangeArrowheads="1"/>
          </p:cNvSpPr>
          <p:nvPr/>
        </p:nvSpPr>
        <p:spPr bwMode="auto">
          <a:xfrm>
            <a:off x="423863" y="4541838"/>
            <a:ext cx="4876800" cy="1198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rgbClr val="B9B9FF"/>
              </a:buClr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lr>
                <a:srgbClr val="B9B9FF"/>
              </a:buClr>
              <a:buSzPct val="90000"/>
              <a:buFont typeface="Wingdings" pitchFamily="2" charset="2"/>
              <a:buChar char="¢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lr>
                <a:srgbClr val="B9B9FF"/>
              </a:buClr>
              <a:buSzPct val="9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lr>
                <a:srgbClr val="B9B9FF"/>
              </a:buClr>
              <a:buSzPct val="80000"/>
              <a:buFont typeface="Wingdings" pitchFamily="2" charset="2"/>
              <a:buChar char="¡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lr>
                <a:srgbClr val="B9B9FF"/>
              </a:buClr>
              <a:buFont typeface="Wingdings" pitchFamily="2" charset="2"/>
              <a:buChar char="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B9B9FF"/>
              </a:buClr>
              <a:buFont typeface="Wingdings" pitchFamily="2" charset="2"/>
              <a:buChar char="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B9B9FF"/>
              </a:buClr>
              <a:buFont typeface="Wingdings" pitchFamily="2" charset="2"/>
              <a:buChar char="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B9B9FF"/>
              </a:buClr>
              <a:buFont typeface="Wingdings" pitchFamily="2" charset="2"/>
              <a:buChar char="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B9B9FF"/>
              </a:buClr>
              <a:buFont typeface="Wingdings" pitchFamily="2" charset="2"/>
              <a:buChar char="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/>
              <a:t>Need to “learn” the user profile:</a:t>
            </a:r>
          </a:p>
          <a:p>
            <a:pPr lvl="1"/>
            <a:r>
              <a:rPr lang="en-US" altLang="en-US" dirty="0"/>
              <a:t>User is an art historian?</a:t>
            </a:r>
          </a:p>
          <a:p>
            <a:pPr lvl="1"/>
            <a:r>
              <a:rPr lang="en-US" altLang="en-US" dirty="0"/>
              <a:t>User is a pop music fan?</a:t>
            </a:r>
          </a:p>
        </p:txBody>
      </p:sp>
    </p:spTree>
    <p:extLst>
      <p:ext uri="{BB962C8B-B14F-4D97-AF65-F5344CB8AC3E}">
        <p14:creationId xmlns:p14="http://schemas.microsoft.com/office/powerpoint/2010/main" val="146207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77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77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77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77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7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7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77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7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7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77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75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75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77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2775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2775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2775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510" grpId="0" animBg="1"/>
      <p:bldP spid="277513" grpId="0"/>
      <p:bldP spid="277514" grpId="0"/>
      <p:bldP spid="2775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FEAB4-0BA7-40DA-891A-8940A2353BA7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312322" name="Rectangle 2"/>
          <p:cNvSpPr>
            <a:spLocks noGrp="1" noChangeArrowheads="1"/>
          </p:cNvSpPr>
          <p:nvPr>
            <p:ph type="title"/>
          </p:nvPr>
        </p:nvSpPr>
        <p:spPr>
          <a:xfrm>
            <a:off x="263525" y="300038"/>
            <a:ext cx="8366125" cy="1143000"/>
          </a:xfrm>
        </p:spPr>
        <p:txBody>
          <a:bodyPr/>
          <a:lstStyle/>
          <a:p>
            <a:r>
              <a:rPr lang="en-US" altLang="en-US"/>
              <a:t>Content-Based Recommenders</a:t>
            </a:r>
            <a:br>
              <a:rPr lang="en-US" altLang="en-US"/>
            </a:br>
            <a:r>
              <a:rPr lang="en-US" altLang="en-US"/>
              <a:t>   </a:t>
            </a:r>
            <a:r>
              <a:rPr lang="en-US" altLang="en-US" sz="2400"/>
              <a:t>:: more examples</a:t>
            </a:r>
          </a:p>
        </p:txBody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55725"/>
            <a:ext cx="8229600" cy="4775200"/>
          </a:xfrm>
        </p:spPr>
        <p:txBody>
          <a:bodyPr/>
          <a:lstStyle/>
          <a:p>
            <a:r>
              <a:rPr lang="en-US" altLang="en-US"/>
              <a:t>Music recommendations</a:t>
            </a:r>
          </a:p>
          <a:p>
            <a:r>
              <a:rPr lang="en-US" altLang="en-US"/>
              <a:t>Play list generation</a:t>
            </a:r>
          </a:p>
        </p:txBody>
      </p:sp>
      <p:pic>
        <p:nvPicPr>
          <p:cNvPr id="312324" name="Picture 4">
            <a:hlinkClick r:id="rId3"/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>
            <a:lum bright="-6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3638" y="2573338"/>
            <a:ext cx="6632575" cy="2852737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2325" name="Text Box 5"/>
          <p:cNvSpPr txBox="1">
            <a:spLocks noChangeArrowheads="1"/>
          </p:cNvSpPr>
          <p:nvPr/>
        </p:nvSpPr>
        <p:spPr bwMode="auto">
          <a:xfrm>
            <a:off x="3067050" y="5635625"/>
            <a:ext cx="26939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400"/>
              <a:t>Example: </a:t>
            </a:r>
            <a:r>
              <a:rPr lang="en-US" altLang="en-US" sz="2400">
                <a:hlinkClick r:id="rId3"/>
              </a:rPr>
              <a:t>Pandora</a:t>
            </a: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412304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525" y="300038"/>
            <a:ext cx="8366125" cy="817562"/>
          </a:xfrm>
        </p:spPr>
        <p:txBody>
          <a:bodyPr/>
          <a:lstStyle/>
          <a:p>
            <a:r>
              <a:rPr lang="en-US" dirty="0" smtClean="0"/>
              <a:t>Social Recommendation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920" y="1417955"/>
            <a:ext cx="4399280" cy="4540250"/>
          </a:xfrm>
        </p:spPr>
        <p:txBody>
          <a:bodyPr/>
          <a:lstStyle/>
          <a:p>
            <a:r>
              <a:rPr lang="en-US" dirty="0" smtClean="0"/>
              <a:t>A form of collaborative filtering using social network data</a:t>
            </a:r>
          </a:p>
          <a:p>
            <a:pPr lvl="1"/>
            <a:r>
              <a:rPr lang="en-US" dirty="0" smtClean="0"/>
              <a:t>Users profiles represented as sets of links to other nodes (users or items) in the network</a:t>
            </a:r>
          </a:p>
          <a:p>
            <a:pPr lvl="1"/>
            <a:r>
              <a:rPr lang="en-US" dirty="0" smtClean="0"/>
              <a:t>Prediction problem: infer a currently non-existent link in the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457E7-0AF0-40ED-BD94-EE5EAE4A3B96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32563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57713" y="3424238"/>
            <a:ext cx="28575" cy="952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</p:spPr>
      </p:pic>
      <p:pic>
        <p:nvPicPr>
          <p:cNvPr id="32563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08383" y="1202054"/>
            <a:ext cx="1367734" cy="45148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</p:spPr>
      </p:pic>
      <p:pic>
        <p:nvPicPr>
          <p:cNvPr id="11" name="Picture 10" descr="FB1.jpg"/>
          <p:cNvPicPr>
            <a:picLocks noChangeAspect="1"/>
          </p:cNvPicPr>
          <p:nvPr/>
        </p:nvPicPr>
        <p:blipFill>
          <a:blip r:embed="rId4" cstate="print"/>
          <a:srcRect b="2960"/>
          <a:stretch>
            <a:fillRect/>
          </a:stretch>
        </p:blipFill>
        <p:spPr>
          <a:xfrm>
            <a:off x="5370512" y="1612582"/>
            <a:ext cx="2850451" cy="44961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9318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25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298E52-9468-4782-9E6D-88F4C9E13DD2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288770" name="Rectangle 2"/>
          <p:cNvSpPr>
            <a:spLocks noGrp="1" noChangeArrowheads="1"/>
          </p:cNvSpPr>
          <p:nvPr>
            <p:ph type="title"/>
          </p:nvPr>
        </p:nvSpPr>
        <p:spPr>
          <a:xfrm>
            <a:off x="263525" y="223838"/>
            <a:ext cx="8366125" cy="1143000"/>
          </a:xfrm>
        </p:spPr>
        <p:txBody>
          <a:bodyPr/>
          <a:lstStyle/>
          <a:p>
            <a:r>
              <a:rPr lang="en-US" altLang="en-US"/>
              <a:t>Social / Collaborative Tags</a:t>
            </a:r>
          </a:p>
        </p:txBody>
      </p:sp>
      <p:pic>
        <p:nvPicPr>
          <p:cNvPr id="288773" name="Picture 5"/>
          <p:cNvPicPr>
            <a:picLocks noChangeAspect="1" noChangeArrowheads="1"/>
          </p:cNvPicPr>
          <p:nvPr/>
        </p:nvPicPr>
        <p:blipFill>
          <a:blip r:embed="rId3">
            <a:lum bright="-6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0" t="33058" r="12500" b="18962"/>
          <a:stretch>
            <a:fillRect/>
          </a:stretch>
        </p:blipFill>
        <p:spPr bwMode="auto">
          <a:xfrm>
            <a:off x="284163" y="1447800"/>
            <a:ext cx="8502650" cy="467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833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2599" y="1485900"/>
            <a:ext cx="7922747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04800" y="457200"/>
            <a:ext cx="8610600" cy="10668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Example: Tags describe the Resource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04001" y="3556000"/>
            <a:ext cx="1876708" cy="252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3581400"/>
            <a:ext cx="8229600" cy="299313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buFont typeface="Georgia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Tags can describe</a:t>
            </a:r>
          </a:p>
          <a:p>
            <a:pPr marL="822960" lvl="1" indent="-256032" algn="l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</a:pPr>
            <a:r>
              <a:rPr lang="en-US" sz="2400" dirty="0" smtClean="0"/>
              <a:t>The resource (genre, actors, etc)</a:t>
            </a:r>
          </a:p>
          <a:p>
            <a:pPr marL="822960" lvl="1" indent="-256032" algn="l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</a:pPr>
            <a:r>
              <a:rPr lang="en-US" sz="2400" dirty="0" smtClean="0"/>
              <a:t>Organizational (</a:t>
            </a:r>
            <a:r>
              <a:rPr lang="en-US" sz="2400" dirty="0" err="1" smtClean="0"/>
              <a:t>toRead</a:t>
            </a:r>
            <a:r>
              <a:rPr lang="en-US" sz="2400" dirty="0" smtClean="0"/>
              <a:t>)</a:t>
            </a:r>
          </a:p>
          <a:p>
            <a:pPr marL="822960" lvl="1" indent="-256032" algn="l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</a:pPr>
            <a:r>
              <a:rPr lang="en-US" sz="2400" dirty="0" smtClean="0"/>
              <a:t>Subjective (awesome)</a:t>
            </a:r>
          </a:p>
          <a:p>
            <a:pPr marL="822960" lvl="1" indent="-256032" algn="l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Ownership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</a:t>
            </a:r>
            <a:r>
              <a:rPr kumimoji="0" lang="en-US" sz="24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abc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</a:p>
          <a:p>
            <a:pPr marL="822960" lvl="1" indent="-256032" algn="l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</a:pPr>
            <a:r>
              <a:rPr lang="en-US" sz="2400" baseline="0" dirty="0" smtClean="0"/>
              <a:t>etc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589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1" y="1676400"/>
            <a:ext cx="8534400" cy="4512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8229600" cy="1066800"/>
          </a:xfrm>
        </p:spPr>
        <p:txBody>
          <a:bodyPr/>
          <a:lstStyle/>
          <a:p>
            <a:r>
              <a:rPr lang="en-US" dirty="0" smtClean="0"/>
              <a:t>Tag Recommendation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63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5918200" cy="4477512"/>
          </a:xfrm>
        </p:spPr>
        <p:txBody>
          <a:bodyPr/>
          <a:lstStyle/>
          <a:p>
            <a:r>
              <a:rPr lang="en-US" sz="2400" dirty="0" smtClean="0"/>
              <a:t>These systems are “collaborative.”</a:t>
            </a:r>
          </a:p>
          <a:p>
            <a:pPr lvl="1"/>
            <a:r>
              <a:rPr lang="en-US" sz="2000" dirty="0" smtClean="0"/>
              <a:t>Recommendation / Analytics based on the “wisdom of crowds.”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8229600" cy="1066800"/>
          </a:xfrm>
        </p:spPr>
        <p:txBody>
          <a:bodyPr/>
          <a:lstStyle/>
          <a:p>
            <a:r>
              <a:rPr lang="en-US" dirty="0" smtClean="0"/>
              <a:t>Tags describe the user</a:t>
            </a:r>
            <a:endParaRPr lang="en-US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3124200"/>
            <a:ext cx="1796288" cy="2384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88100" y="1435099"/>
            <a:ext cx="2438400" cy="4676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3276600" y="2781300"/>
            <a:ext cx="2438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Rai</a:t>
            </a:r>
            <a:r>
              <a:rPr lang="en-US" dirty="0" smtClean="0"/>
              <a:t> </a:t>
            </a:r>
            <a:r>
              <a:rPr lang="en-US" dirty="0" err="1" smtClean="0"/>
              <a:t>Aren's</a:t>
            </a:r>
            <a:r>
              <a:rPr lang="en-US" dirty="0" smtClean="0"/>
              <a:t> profile</a:t>
            </a:r>
          </a:p>
          <a:p>
            <a:r>
              <a:rPr lang="en-US" dirty="0" smtClean="0"/>
              <a:t>co-author</a:t>
            </a:r>
          </a:p>
          <a:p>
            <a:r>
              <a:rPr lang="en-US" dirty="0" smtClean="0"/>
              <a:t>“Secret of the Sands"</a:t>
            </a:r>
            <a:endParaRPr lang="en-US" dirty="0"/>
          </a:p>
        </p:txBody>
      </p:sp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73400" y="3251200"/>
            <a:ext cx="2286000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2009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6B4ED-00A1-4935-87D8-884A0E270D0D}" type="slidenum">
              <a:rPr lang="en-US" altLang="en-US"/>
              <a:pPr/>
              <a:t>39</a:t>
            </a:fld>
            <a:endParaRPr lang="en-US" altLang="en-US"/>
          </a:p>
        </p:txBody>
      </p:sp>
      <p:pic>
        <p:nvPicPr>
          <p:cNvPr id="314372" name="Picture 4"/>
          <p:cNvPicPr>
            <a:picLocks noChangeAspect="1" noChangeArrowheads="1"/>
          </p:cNvPicPr>
          <p:nvPr/>
        </p:nvPicPr>
        <p:blipFill>
          <a:blip r:embed="rId3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3" y="1376363"/>
            <a:ext cx="8362950" cy="4630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4373" name="Rectangle 5"/>
          <p:cNvSpPr>
            <a:spLocks noGrp="1" noChangeArrowheads="1"/>
          </p:cNvSpPr>
          <p:nvPr>
            <p:ph type="title"/>
          </p:nvPr>
        </p:nvSpPr>
        <p:spPr>
          <a:xfrm>
            <a:off x="263525" y="188913"/>
            <a:ext cx="8532813" cy="1143000"/>
          </a:xfrm>
        </p:spPr>
        <p:txBody>
          <a:bodyPr/>
          <a:lstStyle/>
          <a:p>
            <a:r>
              <a:rPr lang="en-US" altLang="en-US" dirty="0" smtClean="0"/>
              <a:t>Example: Using Tags for Recommendation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4585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447EFF9-8780-4CDD-8F69-63A3E09CDF97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200024" y="300038"/>
            <a:ext cx="8848725" cy="644507"/>
          </a:xfrm>
        </p:spPr>
        <p:txBody>
          <a:bodyPr/>
          <a:lstStyle/>
          <a:p>
            <a:pPr eaLnBrk="1" hangingPunct="1"/>
            <a:r>
              <a:rPr lang="en-US" dirty="0" smtClean="0"/>
              <a:t>Why we need it?</a:t>
            </a:r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5575" y="1055078"/>
            <a:ext cx="8720138" cy="5166336"/>
          </a:xfrm>
        </p:spPr>
        <p:txBody>
          <a:bodyPr/>
          <a:lstStyle/>
          <a:p>
            <a:pPr marL="511175" indent="-228600" eaLnBrk="1" hangingPunct="1">
              <a:buNone/>
            </a:pPr>
            <a:r>
              <a:rPr lang="en-US" sz="2400" dirty="0" smtClean="0"/>
              <a:t>For businesses: grow customer loyalty / increase sales</a:t>
            </a:r>
          </a:p>
          <a:p>
            <a:pPr marL="511175" lvl="1" eaLnBrk="1" hangingPunct="1"/>
            <a:r>
              <a:rPr lang="en-US" sz="2000" dirty="0" smtClean="0">
                <a:solidFill>
                  <a:schemeClr val="tx2"/>
                </a:solidFill>
                <a:cs typeface="Arial" charset="0"/>
              </a:rPr>
              <a:t>Amazon </a:t>
            </a:r>
            <a:r>
              <a:rPr lang="en-US" sz="2000" dirty="0" smtClean="0">
                <a:solidFill>
                  <a:schemeClr val="tx2"/>
                </a:solidFill>
                <a:cs typeface="Arial" charset="0"/>
                <a:sym typeface="Wingdings" panose="05000000000000000000" pitchFamily="2" charset="2"/>
              </a:rPr>
              <a:t> 35% of sales from recommendation; increasing fast!</a:t>
            </a:r>
          </a:p>
          <a:p>
            <a:pPr marL="511175" lvl="1" eaLnBrk="1" hangingPunct="1"/>
            <a:r>
              <a:rPr lang="en-US" sz="2000" dirty="0" smtClean="0"/>
              <a:t>Netflix </a:t>
            </a:r>
            <a:r>
              <a:rPr lang="en-US" sz="2000" dirty="0" smtClean="0">
                <a:sym typeface="Wingdings" panose="05000000000000000000" pitchFamily="2" charset="2"/>
              </a:rPr>
              <a:t> 40%+ of movie selections from recommendation</a:t>
            </a:r>
          </a:p>
          <a:p>
            <a:pPr marL="511175" lvl="1" eaLnBrk="1" hangingPunct="1"/>
            <a:r>
              <a:rPr lang="en-US" sz="2000" dirty="0" smtClean="0">
                <a:sym typeface="Wingdings" panose="05000000000000000000" pitchFamily="2" charset="2"/>
              </a:rPr>
              <a:t>Facebook  90% of user interactions via personalized feeds</a:t>
            </a:r>
            <a:endParaRPr lang="en-US" sz="2000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892842"/>
            <a:ext cx="2314236" cy="3728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418" y="3254990"/>
            <a:ext cx="3806285" cy="3003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4752869" y="2768496"/>
            <a:ext cx="3165231" cy="3976741"/>
            <a:chOff x="4327187" y="1393130"/>
            <a:chExt cx="2903440" cy="383927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7187" y="1831975"/>
              <a:ext cx="2903440" cy="3400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 rotWithShape="1">
            <a:blip r:embed="rId6" cstate="print">
              <a:lum contrast="10000"/>
            </a:blip>
            <a:srcRect l="-205" t="698" r="12231" b="76676"/>
            <a:stretch/>
          </p:blipFill>
          <p:spPr bwMode="auto">
            <a:xfrm>
              <a:off x="4327187" y="1393130"/>
              <a:ext cx="2903440" cy="4388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Picture 4">
            <a:hlinkClick r:id="rId7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lum bright="-6000" contrast="18000"/>
          </a:blip>
          <a:srcRect l="1090" t="8115"/>
          <a:stretch/>
        </p:blipFill>
        <p:spPr bwMode="auto">
          <a:xfrm>
            <a:off x="2954215" y="3788082"/>
            <a:ext cx="5986835" cy="2392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26807577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7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7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7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7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7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7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7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7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155" grpId="0" build="p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6530" y="1394723"/>
            <a:ext cx="8229600" cy="4772812"/>
          </a:xfrm>
        </p:spPr>
        <p:txBody>
          <a:bodyPr/>
          <a:lstStyle/>
          <a:p>
            <a:r>
              <a:rPr lang="en-US" altLang="en-US" sz="2400" dirty="0" smtClean="0"/>
              <a:t>Build a content-based recommender for</a:t>
            </a:r>
          </a:p>
          <a:p>
            <a:pPr lvl="1"/>
            <a:r>
              <a:rPr lang="en-US" altLang="en-US" sz="2000" dirty="0" smtClean="0"/>
              <a:t>News stories (requires basic text processing and indexing of documents)</a:t>
            </a:r>
          </a:p>
          <a:p>
            <a:pPr lvl="1"/>
            <a:r>
              <a:rPr lang="en-US" altLang="en-US" sz="2000" dirty="0" smtClean="0"/>
              <a:t>Blog posts, tweets</a:t>
            </a:r>
          </a:p>
          <a:p>
            <a:pPr lvl="1"/>
            <a:r>
              <a:rPr lang="en-US" altLang="en-US" sz="2000" dirty="0" smtClean="0"/>
              <a:t>Music (based on features such as genre, artist, etc.)</a:t>
            </a:r>
          </a:p>
          <a:p>
            <a:r>
              <a:rPr lang="en-US" altLang="en-US" sz="2400" dirty="0" smtClean="0"/>
              <a:t>Build a collaborative or social recommender</a:t>
            </a:r>
          </a:p>
          <a:p>
            <a:pPr lvl="1"/>
            <a:r>
              <a:rPr lang="en-US" altLang="en-US" sz="2000" dirty="0" smtClean="0"/>
              <a:t>Movies (using movie ratings), e.g., movielens.org</a:t>
            </a:r>
          </a:p>
          <a:p>
            <a:pPr lvl="1"/>
            <a:r>
              <a:rPr lang="en-US" altLang="en-US" sz="2000" dirty="0" smtClean="0"/>
              <a:t>Music, e.g., pandora.com, last.fm</a:t>
            </a:r>
          </a:p>
          <a:p>
            <a:pPr lvl="2"/>
            <a:r>
              <a:rPr lang="en-US" altLang="en-US" sz="1800" dirty="0" smtClean="0"/>
              <a:t>Recommend songs or albums based on collaborative ratings, tags, etc.</a:t>
            </a:r>
          </a:p>
          <a:p>
            <a:pPr lvl="2"/>
            <a:r>
              <a:rPr lang="en-US" altLang="en-US" sz="1800" dirty="0" smtClean="0"/>
              <a:t>recommend whole playlists based on playlists from other users</a:t>
            </a:r>
          </a:p>
          <a:p>
            <a:pPr lvl="1"/>
            <a:r>
              <a:rPr lang="en-US" altLang="en-US" sz="2000" dirty="0" smtClean="0"/>
              <a:t>Recommend users (other raters, friends, followers, etc.), based similar interests</a:t>
            </a:r>
          </a:p>
        </p:txBody>
      </p:sp>
      <p:sp>
        <p:nvSpPr>
          <p:cNvPr id="1229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727825" y="6305550"/>
            <a:ext cx="2133600" cy="311150"/>
          </a:xfrm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FD4C3B4-4EE3-4579-BC7B-B4F1FEDC3A8D}" type="slidenum">
              <a:rPr lang="en-US" altLang="en-US" sz="1200" b="0" smtClean="0"/>
              <a:pPr/>
              <a:t>40</a:t>
            </a:fld>
            <a:endParaRPr lang="en-US" altLang="en-US" sz="1200" b="0" dirty="0" smtClean="0"/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Possible Interesting Project Ideas</a:t>
            </a:r>
          </a:p>
        </p:txBody>
      </p:sp>
    </p:spTree>
    <p:extLst>
      <p:ext uri="{BB962C8B-B14F-4D97-AF65-F5344CB8AC3E}">
        <p14:creationId xmlns:p14="http://schemas.microsoft.com/office/powerpoint/2010/main" val="247558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8BC7F-7C31-4EA9-9070-0E6F53000B5A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>
          <a:xfrm>
            <a:off x="263525" y="300038"/>
            <a:ext cx="8366125" cy="746125"/>
          </a:xfrm>
        </p:spPr>
        <p:txBody>
          <a:bodyPr/>
          <a:lstStyle/>
          <a:p>
            <a:r>
              <a:rPr lang="en-US" altLang="en-US" sz="2800" dirty="0" smtClean="0"/>
              <a:t>Combining Content-Based and Collaborative Recommendation</a:t>
            </a:r>
            <a:endParaRPr lang="en-US" altLang="en-US" sz="2800" dirty="0"/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78294"/>
            <a:ext cx="8229600" cy="4852631"/>
          </a:xfrm>
        </p:spPr>
        <p:txBody>
          <a:bodyPr/>
          <a:lstStyle/>
          <a:p>
            <a:r>
              <a:rPr lang="en-US" altLang="en-US" sz="2400" dirty="0" smtClean="0"/>
              <a:t>Example: Semantically Enhanced CF</a:t>
            </a:r>
            <a:endParaRPr lang="en-US" altLang="en-US" sz="2400" dirty="0"/>
          </a:p>
          <a:p>
            <a:pPr lvl="1"/>
            <a:r>
              <a:rPr lang="en-US" altLang="en-US" sz="2000" dirty="0"/>
              <a:t>Extend item-based collaborative filtering to incorporate both similarity based on ratings (or usage) as well as semantic similarity based on </a:t>
            </a:r>
            <a:r>
              <a:rPr lang="en-US" altLang="en-US" sz="2000" dirty="0" smtClean="0"/>
              <a:t>content / semantic information</a:t>
            </a:r>
            <a:endParaRPr lang="en-US" altLang="en-US" sz="2000" dirty="0"/>
          </a:p>
          <a:p>
            <a:r>
              <a:rPr lang="en-US" altLang="en-US" sz="2400" dirty="0"/>
              <a:t>Semantic knowledge about items</a:t>
            </a:r>
          </a:p>
          <a:p>
            <a:pPr lvl="1"/>
            <a:r>
              <a:rPr lang="en-US" altLang="en-US" sz="2000" dirty="0"/>
              <a:t>Can be extracted automatically from the Web based on domain-specific reference ontologies</a:t>
            </a:r>
          </a:p>
          <a:p>
            <a:pPr lvl="1"/>
            <a:r>
              <a:rPr lang="en-US" altLang="en-US" sz="2000" dirty="0"/>
              <a:t>Used in conjunction with user-item mappings to create a combined similarity measure for item comparisons</a:t>
            </a:r>
          </a:p>
          <a:p>
            <a:pPr lvl="1"/>
            <a:r>
              <a:rPr lang="en-US" altLang="en-US" sz="2000" dirty="0"/>
              <a:t>Singular value decomposition used to reduce noise in the </a:t>
            </a:r>
            <a:r>
              <a:rPr lang="en-US" altLang="en-US" sz="2000" dirty="0" smtClean="0"/>
              <a:t>content </a:t>
            </a:r>
            <a:r>
              <a:rPr lang="en-US" altLang="en-US" sz="2000" dirty="0"/>
              <a:t>data</a:t>
            </a:r>
          </a:p>
          <a:p>
            <a:r>
              <a:rPr lang="en-US" altLang="en-US" sz="2400" dirty="0"/>
              <a:t>Semantic combination threshold</a:t>
            </a:r>
          </a:p>
          <a:p>
            <a:pPr lvl="1"/>
            <a:r>
              <a:rPr lang="en-US" altLang="en-US" sz="2000" dirty="0"/>
              <a:t>Used to determine the proportion of semantic and rating (or usage) similarities in the combined measure</a:t>
            </a:r>
          </a:p>
        </p:txBody>
      </p:sp>
    </p:spTree>
    <p:extLst>
      <p:ext uri="{BB962C8B-B14F-4D97-AF65-F5344CB8AC3E}">
        <p14:creationId xmlns:p14="http://schemas.microsoft.com/office/powerpoint/2010/main" val="71196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6E7C0-C6D7-44D9-BE20-F95199983940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192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Semantically Enhanced Hybrid Recommendation</a:t>
            </a:r>
          </a:p>
        </p:txBody>
      </p:sp>
      <p:sp>
        <p:nvSpPr>
          <p:cNvPr id="1925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590675"/>
            <a:ext cx="8289925" cy="4540250"/>
          </a:xfrm>
        </p:spPr>
        <p:txBody>
          <a:bodyPr/>
          <a:lstStyle/>
          <a:p>
            <a:r>
              <a:rPr lang="en-US" altLang="en-US" sz="2400"/>
              <a:t>An extension of the item-based algorithm</a:t>
            </a:r>
          </a:p>
          <a:p>
            <a:pPr lvl="1"/>
            <a:r>
              <a:rPr lang="en-US" altLang="en-US" sz="2000"/>
              <a:t>Use a combined similarity measure to compute item similarities:</a:t>
            </a:r>
          </a:p>
          <a:p>
            <a:pPr lvl="1"/>
            <a:endParaRPr lang="en-US" altLang="en-US" sz="2000"/>
          </a:p>
          <a:p>
            <a:pPr lvl="1"/>
            <a:endParaRPr lang="en-US" altLang="en-US" sz="2000"/>
          </a:p>
          <a:p>
            <a:pPr lvl="1"/>
            <a:r>
              <a:rPr lang="en-US" altLang="en-US" sz="2000"/>
              <a:t>where, </a:t>
            </a:r>
          </a:p>
          <a:p>
            <a:pPr lvl="2"/>
            <a:r>
              <a:rPr lang="en-US" altLang="en-US" sz="2000" i="1">
                <a:latin typeface="Times New Roman" pitchFamily="18" charset="0"/>
              </a:rPr>
              <a:t>SemSim</a:t>
            </a:r>
            <a:r>
              <a:rPr lang="en-US" altLang="en-US" sz="2000"/>
              <a:t> is the similarity of items </a:t>
            </a:r>
            <a:r>
              <a:rPr lang="en-US" altLang="en-US" sz="2000" i="1">
                <a:latin typeface="Times New Roman" pitchFamily="18" charset="0"/>
              </a:rPr>
              <a:t>i</a:t>
            </a:r>
            <a:r>
              <a:rPr lang="en-US" altLang="en-US" sz="2000" i="1" baseline="-25000">
                <a:latin typeface="Times New Roman" pitchFamily="18" charset="0"/>
              </a:rPr>
              <a:t>p</a:t>
            </a:r>
            <a:r>
              <a:rPr lang="en-US" altLang="en-US" sz="2000"/>
              <a:t> and </a:t>
            </a:r>
            <a:r>
              <a:rPr lang="en-US" altLang="en-US" sz="2000" i="1">
                <a:latin typeface="Times New Roman" pitchFamily="18" charset="0"/>
              </a:rPr>
              <a:t>i</a:t>
            </a:r>
            <a:r>
              <a:rPr lang="en-US" altLang="en-US" sz="2000" i="1" baseline="-25000">
                <a:latin typeface="Times New Roman" pitchFamily="18" charset="0"/>
              </a:rPr>
              <a:t>q</a:t>
            </a:r>
            <a:r>
              <a:rPr lang="en-US" altLang="en-US" sz="2000"/>
              <a:t> based on semantic features (e.g., keywords, attributes, etc.); and</a:t>
            </a:r>
          </a:p>
          <a:p>
            <a:pPr lvl="2"/>
            <a:r>
              <a:rPr lang="en-US" altLang="en-US" sz="2000" i="1">
                <a:latin typeface="Times New Roman" pitchFamily="18" charset="0"/>
              </a:rPr>
              <a:t>RateSim</a:t>
            </a:r>
            <a:r>
              <a:rPr lang="en-US" altLang="en-US" sz="2000"/>
              <a:t> is the similarity of items </a:t>
            </a:r>
            <a:r>
              <a:rPr lang="en-US" altLang="en-US" sz="2000" i="1">
                <a:latin typeface="Times New Roman" pitchFamily="18" charset="0"/>
              </a:rPr>
              <a:t>i</a:t>
            </a:r>
            <a:r>
              <a:rPr lang="en-US" altLang="en-US" sz="2000" i="1" baseline="-25000">
                <a:latin typeface="Times New Roman" pitchFamily="18" charset="0"/>
              </a:rPr>
              <a:t>p</a:t>
            </a:r>
            <a:r>
              <a:rPr lang="en-US" altLang="en-US" sz="2000"/>
              <a:t> and </a:t>
            </a:r>
            <a:r>
              <a:rPr lang="en-US" altLang="en-US" sz="2000" i="1">
                <a:latin typeface="Times New Roman" pitchFamily="18" charset="0"/>
              </a:rPr>
              <a:t>i</a:t>
            </a:r>
            <a:r>
              <a:rPr lang="en-US" altLang="en-US" sz="2000" i="1" baseline="-25000">
                <a:latin typeface="Times New Roman" pitchFamily="18" charset="0"/>
              </a:rPr>
              <a:t>q</a:t>
            </a:r>
            <a:r>
              <a:rPr lang="en-US" altLang="en-US" sz="2000"/>
              <a:t> based on user ratings (as in the standard item-based CF)</a:t>
            </a:r>
          </a:p>
          <a:p>
            <a:pPr lvl="1"/>
            <a:r>
              <a:rPr lang="en-US" altLang="en-US" sz="2000">
                <a:sym typeface="Symbol" pitchFamily="18" charset="2"/>
              </a:rPr>
              <a:t></a:t>
            </a:r>
            <a:r>
              <a:rPr lang="en-US" altLang="en-US" sz="2000"/>
              <a:t> is the semantic combination parameter:</a:t>
            </a:r>
          </a:p>
          <a:p>
            <a:pPr lvl="2"/>
            <a:r>
              <a:rPr lang="en-US" altLang="en-US" sz="2000">
                <a:sym typeface="Symbol" pitchFamily="18" charset="2"/>
              </a:rPr>
              <a:t></a:t>
            </a:r>
            <a:r>
              <a:rPr lang="en-US" altLang="en-US" sz="2000"/>
              <a:t> = 1 </a:t>
            </a:r>
            <a:r>
              <a:rPr lang="en-US" altLang="en-US" sz="2000">
                <a:sym typeface="Wingdings" pitchFamily="2" charset="2"/>
              </a:rPr>
              <a:t> only user ratings; no semantic similarity</a:t>
            </a:r>
          </a:p>
          <a:p>
            <a:pPr lvl="2"/>
            <a:r>
              <a:rPr lang="en-US" altLang="en-US" sz="2000">
                <a:sym typeface="Symbol" pitchFamily="18" charset="2"/>
              </a:rPr>
              <a:t></a:t>
            </a:r>
            <a:r>
              <a:rPr lang="en-US" altLang="en-US" sz="2000"/>
              <a:t> = 0 </a:t>
            </a:r>
            <a:r>
              <a:rPr lang="en-US" altLang="en-US" sz="2000">
                <a:sym typeface="Wingdings" pitchFamily="2" charset="2"/>
              </a:rPr>
              <a:t> only semantic features; no collaborative similarity</a:t>
            </a:r>
          </a:p>
        </p:txBody>
      </p:sp>
      <p:pic>
        <p:nvPicPr>
          <p:cNvPr id="192516" name="Picture 4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lum bright="-12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8250" y="2559050"/>
            <a:ext cx="7126288" cy="381000"/>
          </a:xfrm>
          <a:noFill/>
          <a:ln cap="flat" algn="ctr">
            <a:solidFill>
              <a:srgbClr val="CC330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224E2-8F34-4D3D-A742-9AA1AABB85E9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161794" name="Rectangle 2"/>
          <p:cNvSpPr>
            <a:spLocks noGrp="1" noChangeArrowheads="1"/>
          </p:cNvSpPr>
          <p:nvPr>
            <p:ph type="title"/>
          </p:nvPr>
        </p:nvSpPr>
        <p:spPr>
          <a:xfrm>
            <a:off x="263525" y="300038"/>
            <a:ext cx="8366125" cy="1143000"/>
          </a:xfrm>
        </p:spPr>
        <p:txBody>
          <a:bodyPr/>
          <a:lstStyle/>
          <a:p>
            <a:r>
              <a:rPr lang="en-US" altLang="en-US"/>
              <a:t>Semantically Enhanced CF</a:t>
            </a:r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22388"/>
            <a:ext cx="8229600" cy="1522412"/>
          </a:xfrm>
        </p:spPr>
        <p:txBody>
          <a:bodyPr/>
          <a:lstStyle/>
          <a:p>
            <a:r>
              <a:rPr lang="en-US" altLang="en-US" sz="2400"/>
              <a:t>Movie data set</a:t>
            </a:r>
          </a:p>
          <a:p>
            <a:pPr lvl="1"/>
            <a:r>
              <a:rPr lang="en-US" altLang="en-US" sz="2000"/>
              <a:t>Movie ratings from the movielens data set</a:t>
            </a:r>
          </a:p>
          <a:p>
            <a:pPr lvl="1"/>
            <a:r>
              <a:rPr lang="en-US" altLang="en-US" sz="2000"/>
              <a:t>Semantic info. extracted from IMDB based on the following ontology</a:t>
            </a:r>
          </a:p>
        </p:txBody>
      </p:sp>
      <p:graphicFrame>
        <p:nvGraphicFramePr>
          <p:cNvPr id="161796" name="Object 4"/>
          <p:cNvGraphicFramePr>
            <a:graphicFrameLocks noGrp="1" noChangeAspect="1"/>
          </p:cNvGraphicFramePr>
          <p:nvPr>
            <p:ph idx="4294967295"/>
          </p:nvPr>
        </p:nvGraphicFramePr>
        <p:xfrm>
          <a:off x="1181100" y="2844800"/>
          <a:ext cx="6437313" cy="310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08" name="CorelDRAW" r:id="rId4" imgW="6595583" imgH="3276126" progId="CorelDraw.Graphic.8">
                  <p:embed/>
                </p:oleObj>
              </mc:Choice>
              <mc:Fallback>
                <p:oleObj name="CorelDRAW" r:id="rId4" imgW="6595583" imgH="3276126" progId="CorelDraw.Graphic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1100" y="2844800"/>
                        <a:ext cx="6437313" cy="310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accent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887BC-EB1A-41FA-A6A9-6ED7F19129D8}" type="slidenum">
              <a:rPr lang="en-US" altLang="en-US"/>
              <a:pPr/>
              <a:t>44</a:t>
            </a:fld>
            <a:endParaRPr lang="en-US" altLang="en-US"/>
          </a:p>
        </p:txBody>
      </p:sp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>
          <a:xfrm>
            <a:off x="263525" y="300038"/>
            <a:ext cx="8366125" cy="1143000"/>
          </a:xfrm>
        </p:spPr>
        <p:txBody>
          <a:bodyPr/>
          <a:lstStyle/>
          <a:p>
            <a:r>
              <a:rPr lang="en-US" altLang="en-US"/>
              <a:t>Semantically Enhanced CF</a:t>
            </a:r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39850"/>
            <a:ext cx="8229600" cy="1468438"/>
          </a:xfrm>
        </p:spPr>
        <p:txBody>
          <a:bodyPr/>
          <a:lstStyle/>
          <a:p>
            <a:r>
              <a:rPr lang="en-US" altLang="en-US" sz="2000"/>
              <a:t>Used 10-fold x-validation on randomly selected test and training data sets</a:t>
            </a:r>
          </a:p>
          <a:p>
            <a:r>
              <a:rPr lang="en-US" altLang="en-US" sz="2000"/>
              <a:t>Each user in training set has at least 20 ratings (scale 1-5)</a:t>
            </a:r>
          </a:p>
        </p:txBody>
      </p:sp>
      <p:graphicFrame>
        <p:nvGraphicFramePr>
          <p:cNvPr id="162820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503238" y="2830513"/>
          <a:ext cx="4043362" cy="330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44" name="Chart" r:id="rId4" imgW="3657600" imgH="3076719" progId="Excel.Chart.8">
                  <p:embed/>
                </p:oleObj>
              </mc:Choice>
              <mc:Fallback>
                <p:oleObj name="Chart" r:id="rId4" imgW="3657600" imgH="3076719" progId="Excel.Char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238" y="2830513"/>
                        <a:ext cx="4043362" cy="330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accent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2821" name="Object 5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4629150" y="2814638"/>
          <a:ext cx="4019550" cy="329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45" name="Chart" r:id="rId6" imgW="3657600" imgH="3086111" progId="Excel.Chart.8">
                  <p:embed/>
                </p:oleObj>
              </mc:Choice>
              <mc:Fallback>
                <p:oleObj name="Chart" r:id="rId6" imgW="3657600" imgH="3086111" progId="Excel.Char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9150" y="2814638"/>
                        <a:ext cx="4019550" cy="329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accent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DB85C-A9DD-4841-B48D-45E15EE2A404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>
          <a:xfrm>
            <a:off x="263525" y="300038"/>
            <a:ext cx="8366125" cy="733425"/>
          </a:xfrm>
        </p:spPr>
        <p:txBody>
          <a:bodyPr/>
          <a:lstStyle/>
          <a:p>
            <a:r>
              <a:rPr lang="en-US" altLang="en-US"/>
              <a:t>Semantically Enhanced CF</a:t>
            </a:r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89038"/>
            <a:ext cx="8229600" cy="1244600"/>
          </a:xfrm>
        </p:spPr>
        <p:txBody>
          <a:bodyPr/>
          <a:lstStyle/>
          <a:p>
            <a:r>
              <a:rPr lang="en-US" altLang="en-US" sz="2000"/>
              <a:t>Dealing with new items and sparse data sets</a:t>
            </a:r>
          </a:p>
          <a:p>
            <a:pPr lvl="1"/>
            <a:r>
              <a:rPr lang="en-US" altLang="en-US" sz="1800"/>
              <a:t>For new items, select all movies with only one rating as the test data</a:t>
            </a:r>
          </a:p>
          <a:p>
            <a:pPr lvl="1"/>
            <a:r>
              <a:rPr lang="en-US" altLang="en-US" sz="1800"/>
              <a:t>Degrees of sparsity simulated using different ratios for training data</a:t>
            </a:r>
          </a:p>
        </p:txBody>
      </p:sp>
      <p:graphicFrame>
        <p:nvGraphicFramePr>
          <p:cNvPr id="163844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266700" y="2527300"/>
          <a:ext cx="4256088" cy="356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8" name="Chart" r:id="rId4" imgW="3657600" imgH="3066965" progId="Excel.Chart.8">
                  <p:embed/>
                </p:oleObj>
              </mc:Choice>
              <mc:Fallback>
                <p:oleObj name="Chart" r:id="rId4" imgW="3657600" imgH="3066965" progId="Excel.Char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" y="2527300"/>
                        <a:ext cx="4256088" cy="356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accent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45" name="Object 5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4589463" y="2525713"/>
          <a:ext cx="4224337" cy="356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9" name="Chart" r:id="rId6" imgW="3666978" imgH="3095504" progId="Excel.Chart.8">
                  <p:embed/>
                </p:oleObj>
              </mc:Choice>
              <mc:Fallback>
                <p:oleObj name="Chart" r:id="rId6" imgW="3666978" imgH="3095504" progId="Excel.Char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9463" y="2525713"/>
                        <a:ext cx="4224337" cy="356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accent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07087E-2B2F-43C9-856C-2C7DA646E35E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168964" name="Rectangle 4"/>
          <p:cNvSpPr>
            <a:spLocks noGrp="1" noChangeArrowheads="1"/>
          </p:cNvSpPr>
          <p:nvPr>
            <p:ph type="title"/>
          </p:nvPr>
        </p:nvSpPr>
        <p:spPr>
          <a:xfrm>
            <a:off x="263525" y="300038"/>
            <a:ext cx="8366125" cy="635000"/>
          </a:xfrm>
        </p:spPr>
        <p:txBody>
          <a:bodyPr/>
          <a:lstStyle/>
          <a:p>
            <a:r>
              <a:rPr lang="en-US" altLang="en-US" dirty="0" smtClean="0"/>
              <a:t>Data </a:t>
            </a:r>
            <a:r>
              <a:rPr lang="en-US" altLang="en-US" dirty="0"/>
              <a:t>Mining Approach to Personalization</a:t>
            </a:r>
          </a:p>
        </p:txBody>
      </p:sp>
      <p:sp>
        <p:nvSpPr>
          <p:cNvPr id="16896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158875"/>
            <a:ext cx="8229600" cy="4972050"/>
          </a:xfrm>
        </p:spPr>
        <p:txBody>
          <a:bodyPr/>
          <a:lstStyle/>
          <a:p>
            <a:r>
              <a:rPr lang="en-US" altLang="en-US" sz="2000" dirty="0"/>
              <a:t>Basic Idea</a:t>
            </a:r>
          </a:p>
          <a:p>
            <a:pPr lvl="1"/>
            <a:r>
              <a:rPr lang="en-US" altLang="en-US" sz="1800" dirty="0"/>
              <a:t>generate </a:t>
            </a:r>
            <a:r>
              <a:rPr lang="en-US" altLang="en-US" sz="1800" dirty="0">
                <a:solidFill>
                  <a:srgbClr val="CC3300"/>
                </a:solidFill>
              </a:rPr>
              <a:t>aggregate user models</a:t>
            </a:r>
            <a:r>
              <a:rPr lang="en-US" altLang="en-US" sz="1800" dirty="0"/>
              <a:t> (usage profiles) by discovering user access patterns through Web usage mining (offline process)</a:t>
            </a:r>
          </a:p>
          <a:p>
            <a:pPr lvl="2"/>
            <a:r>
              <a:rPr lang="en-US" altLang="en-US" sz="1800" dirty="0"/>
              <a:t>Clustering user transactions</a:t>
            </a:r>
          </a:p>
          <a:p>
            <a:pPr lvl="2"/>
            <a:r>
              <a:rPr lang="en-US" altLang="en-US" sz="1800" dirty="0"/>
              <a:t>Clustering items</a:t>
            </a:r>
          </a:p>
          <a:p>
            <a:pPr lvl="2"/>
            <a:r>
              <a:rPr lang="en-US" altLang="en-US" sz="1800" dirty="0"/>
              <a:t>Association rule mining</a:t>
            </a:r>
          </a:p>
          <a:p>
            <a:pPr lvl="2"/>
            <a:r>
              <a:rPr lang="en-US" altLang="en-US" sz="1800" dirty="0"/>
              <a:t>Sequential pattern discovery</a:t>
            </a:r>
          </a:p>
          <a:p>
            <a:pPr lvl="1"/>
            <a:r>
              <a:rPr lang="en-US" altLang="en-US" sz="1800" dirty="0"/>
              <a:t>match a user’s </a:t>
            </a:r>
            <a:r>
              <a:rPr lang="en-US" altLang="en-US" sz="1800" dirty="0" smtClean="0"/>
              <a:t>profile against </a:t>
            </a:r>
            <a:r>
              <a:rPr lang="en-US" altLang="en-US" sz="1800" dirty="0"/>
              <a:t>the discovered models to provide dynamic content (online process)</a:t>
            </a:r>
          </a:p>
          <a:p>
            <a:pPr lvl="1"/>
            <a:endParaRPr lang="en-US" altLang="en-US" sz="800" dirty="0"/>
          </a:p>
          <a:p>
            <a:r>
              <a:rPr lang="en-US" altLang="en-US" sz="2000" dirty="0"/>
              <a:t>Advantages</a:t>
            </a:r>
          </a:p>
          <a:p>
            <a:pPr lvl="1"/>
            <a:r>
              <a:rPr lang="en-US" altLang="en-US" sz="1800" dirty="0" smtClean="0"/>
              <a:t>Can be applied to different types of user data (ratings, </a:t>
            </a:r>
            <a:r>
              <a:rPr lang="en-US" altLang="en-US" sz="1800" dirty="0" err="1" smtClean="0"/>
              <a:t>pageviews</a:t>
            </a:r>
            <a:r>
              <a:rPr lang="en-US" altLang="en-US" sz="1800" dirty="0" smtClean="0"/>
              <a:t>, items purchased, etc.)</a:t>
            </a:r>
            <a:endParaRPr lang="en-US" altLang="en-US" sz="1800" dirty="0"/>
          </a:p>
          <a:p>
            <a:pPr lvl="1"/>
            <a:r>
              <a:rPr lang="en-US" altLang="en-US" sz="1800" dirty="0" smtClean="0"/>
              <a:t>Helps enhance </a:t>
            </a:r>
            <a:r>
              <a:rPr lang="en-US" altLang="en-US" sz="1800" dirty="0"/>
              <a:t>the </a:t>
            </a:r>
            <a:r>
              <a:rPr lang="en-US" altLang="en-US" sz="1800" dirty="0" smtClean="0"/>
              <a:t>scalability </a:t>
            </a:r>
            <a:r>
              <a:rPr lang="en-US" altLang="en-US" sz="1800" dirty="0"/>
              <a:t>of collaborative filtering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6A199-956C-4325-B20D-3D0931E5A874}" type="slidenum">
              <a:rPr lang="en-US" altLang="en-US" smtClean="0"/>
              <a:pPr/>
              <a:t>47</a:t>
            </a:fld>
            <a:endParaRPr lang="en-US" altLang="en-US"/>
          </a:p>
        </p:txBody>
      </p:sp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Conceptual Representation of User Profile Data</a:t>
            </a:r>
            <a:endParaRPr lang="en-US" altLang="en-US" dirty="0"/>
          </a:p>
        </p:txBody>
      </p:sp>
      <p:graphicFrame>
        <p:nvGraphicFramePr>
          <p:cNvPr id="19353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7448857"/>
              </p:ext>
            </p:extLst>
          </p:nvPr>
        </p:nvGraphicFramePr>
        <p:xfrm>
          <a:off x="2147888" y="2281742"/>
          <a:ext cx="4926012" cy="299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56" name="Worksheet" r:id="rId4" imgW="2943092" imgH="1790581" progId="Excel.Sheet.8">
                  <p:embed/>
                </p:oleObj>
              </mc:Choice>
              <mc:Fallback>
                <p:oleObj name="Worksheet" r:id="rId4" imgW="2943092" imgH="1790581" progId="Excel.Shee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7888" y="2281742"/>
                        <a:ext cx="4926012" cy="299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3540" name="Text Box 4"/>
          <p:cNvSpPr txBox="1">
            <a:spLocks noChangeArrowheads="1"/>
          </p:cNvSpPr>
          <p:nvPr/>
        </p:nvSpPr>
        <p:spPr bwMode="auto">
          <a:xfrm>
            <a:off x="733285" y="3457957"/>
            <a:ext cx="1323975" cy="338554"/>
          </a:xfrm>
          <a:prstGeom prst="rect">
            <a:avLst/>
          </a:prstGeom>
          <a:noFill/>
          <a:ln w="9525">
            <a:solidFill>
              <a:srgbClr val="CC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en-US" sz="1600" b="1" dirty="0" smtClean="0">
                <a:latin typeface="Times New Roman" pitchFamily="18" charset="0"/>
              </a:rPr>
              <a:t>User Profiles</a:t>
            </a:r>
            <a:endParaRPr lang="en-US" altLang="en-US" sz="1600" b="1" dirty="0">
              <a:latin typeface="Times New Roman" pitchFamily="18" charset="0"/>
            </a:endParaRPr>
          </a:p>
        </p:txBody>
      </p:sp>
      <p:sp>
        <p:nvSpPr>
          <p:cNvPr id="193541" name="AutoShape 5"/>
          <p:cNvSpPr>
            <a:spLocks/>
          </p:cNvSpPr>
          <p:nvPr/>
        </p:nvSpPr>
        <p:spPr bwMode="auto">
          <a:xfrm rot="16200000">
            <a:off x="4718050" y="-80458"/>
            <a:ext cx="342900" cy="4216400"/>
          </a:xfrm>
          <a:prstGeom prst="rightBrace">
            <a:avLst>
              <a:gd name="adj1" fmla="val 102469"/>
              <a:gd name="adj2" fmla="val 50000"/>
            </a:avLst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3542" name="Rectangle 6"/>
          <p:cNvSpPr>
            <a:spLocks noChangeArrowheads="1"/>
          </p:cNvSpPr>
          <p:nvPr/>
        </p:nvSpPr>
        <p:spPr bwMode="auto">
          <a:xfrm>
            <a:off x="4521450" y="1472898"/>
            <a:ext cx="73609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1800" b="1" dirty="0" smtClean="0">
                <a:latin typeface="Times New Roman" pitchFamily="18" charset="0"/>
              </a:rPr>
              <a:t>Items</a:t>
            </a:r>
            <a:endParaRPr lang="en-US" altLang="en-US" sz="1800" b="1" dirty="0">
              <a:latin typeface="Times New Roman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A78B67-D1A8-43B0-9C2F-3E478634E5B4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>
          <a:xfrm>
            <a:off x="469900" y="255588"/>
            <a:ext cx="8213725" cy="609600"/>
          </a:xfrm>
        </p:spPr>
        <p:txBody>
          <a:bodyPr/>
          <a:lstStyle/>
          <a:p>
            <a:pPr algn="ctr"/>
            <a:r>
              <a:rPr lang="en-US" altLang="en-US" dirty="0" smtClean="0"/>
              <a:t>Example: Using </a:t>
            </a:r>
            <a:r>
              <a:rPr lang="en-US" altLang="en-US" dirty="0"/>
              <a:t>Clusters for </a:t>
            </a:r>
            <a:r>
              <a:rPr lang="en-US" altLang="en-US" dirty="0" smtClean="0"/>
              <a:t>Web Personalization</a:t>
            </a:r>
            <a:endParaRPr lang="en-US" altLang="en-US" dirty="0"/>
          </a:p>
        </p:txBody>
      </p:sp>
      <p:graphicFrame>
        <p:nvGraphicFramePr>
          <p:cNvPr id="194563" name="Object 3"/>
          <p:cNvGraphicFramePr>
            <a:graphicFrameLocks noChangeAspect="1"/>
          </p:cNvGraphicFramePr>
          <p:nvPr/>
        </p:nvGraphicFramePr>
        <p:xfrm>
          <a:off x="2084388" y="1292225"/>
          <a:ext cx="3543300" cy="215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98" name="Worksheet" r:id="rId4" imgW="2943526" imgH="1791021" progId="Excel.Sheet.8">
                  <p:embed/>
                </p:oleObj>
              </mc:Choice>
              <mc:Fallback>
                <p:oleObj name="Worksheet" r:id="rId4" imgW="2943526" imgH="1791021" progId="Excel.Shee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4388" y="1292225"/>
                        <a:ext cx="3543300" cy="215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64" name="Object 4"/>
          <p:cNvGraphicFramePr>
            <a:graphicFrameLocks noChangeAspect="1"/>
          </p:cNvGraphicFramePr>
          <p:nvPr/>
        </p:nvGraphicFramePr>
        <p:xfrm>
          <a:off x="1377950" y="4003675"/>
          <a:ext cx="4419600" cy="210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99" name="Worksheet" r:id="rId6" imgW="3753131" imgH="1791021" progId="Excel.Sheet.8">
                  <p:embed/>
                </p:oleObj>
              </mc:Choice>
              <mc:Fallback>
                <p:oleObj name="Worksheet" r:id="rId6" imgW="3753131" imgH="1791021" progId="Excel.Shee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7950" y="4003675"/>
                        <a:ext cx="4419600" cy="210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565" name="Rectangle 5"/>
          <p:cNvSpPr>
            <a:spLocks noChangeArrowheads="1"/>
          </p:cNvSpPr>
          <p:nvPr/>
        </p:nvSpPr>
        <p:spPr bwMode="auto">
          <a:xfrm>
            <a:off x="6697663" y="3101975"/>
            <a:ext cx="1982787" cy="3130550"/>
          </a:xfrm>
          <a:prstGeom prst="rect">
            <a:avLst/>
          </a:prstGeom>
          <a:noFill/>
          <a:ln w="9525">
            <a:solidFill>
              <a:srgbClr val="FF070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1100" b="1">
                <a:latin typeface="Times New Roman" pitchFamily="18" charset="0"/>
              </a:rPr>
              <a:t>PROFILE 0 (Cluster Size = 3)</a:t>
            </a:r>
          </a:p>
          <a:p>
            <a:pPr algn="l" eaLnBrk="0" hangingPunct="0"/>
            <a:r>
              <a:rPr lang="en-US" altLang="en-US" sz="1100" b="1">
                <a:latin typeface="Times New Roman" pitchFamily="18" charset="0"/>
              </a:rPr>
              <a:t>--------------------------------------</a:t>
            </a:r>
          </a:p>
          <a:p>
            <a:pPr algn="l" eaLnBrk="0" hangingPunct="0"/>
            <a:r>
              <a:rPr lang="en-US" altLang="en-US" sz="1100" b="1">
                <a:latin typeface="Times New Roman" pitchFamily="18" charset="0"/>
              </a:rPr>
              <a:t>1.00	C.html</a:t>
            </a:r>
          </a:p>
          <a:p>
            <a:pPr algn="l" eaLnBrk="0" hangingPunct="0"/>
            <a:r>
              <a:rPr lang="en-US" altLang="en-US" sz="1100" b="1">
                <a:latin typeface="Times New Roman" pitchFamily="18" charset="0"/>
              </a:rPr>
              <a:t>1.00	D.html</a:t>
            </a:r>
          </a:p>
          <a:p>
            <a:pPr algn="l" eaLnBrk="0" hangingPunct="0"/>
            <a:endParaRPr lang="en-US" altLang="en-US" sz="1100" b="1">
              <a:latin typeface="Times New Roman" pitchFamily="18" charset="0"/>
            </a:endParaRPr>
          </a:p>
          <a:p>
            <a:pPr algn="l" eaLnBrk="0" hangingPunct="0"/>
            <a:r>
              <a:rPr lang="en-US" altLang="en-US" sz="1100" b="1">
                <a:latin typeface="Times New Roman" pitchFamily="18" charset="0"/>
              </a:rPr>
              <a:t>PROFILE 1 (Cluster Size = 4)</a:t>
            </a:r>
          </a:p>
          <a:p>
            <a:pPr algn="l" eaLnBrk="0" hangingPunct="0"/>
            <a:r>
              <a:rPr lang="en-US" altLang="en-US" sz="1100" b="1">
                <a:latin typeface="Times New Roman" pitchFamily="18" charset="0"/>
              </a:rPr>
              <a:t>--------------------------------------</a:t>
            </a:r>
          </a:p>
          <a:p>
            <a:pPr algn="l" eaLnBrk="0" hangingPunct="0"/>
            <a:r>
              <a:rPr lang="en-US" altLang="en-US" sz="1100" b="1">
                <a:latin typeface="Times New Roman" pitchFamily="18" charset="0"/>
              </a:rPr>
              <a:t>1.00	B.html</a:t>
            </a:r>
          </a:p>
          <a:p>
            <a:pPr algn="l" eaLnBrk="0" hangingPunct="0"/>
            <a:r>
              <a:rPr lang="en-US" altLang="en-US" sz="1100" b="1">
                <a:latin typeface="Times New Roman" pitchFamily="18" charset="0"/>
              </a:rPr>
              <a:t>1.00	F.html</a:t>
            </a:r>
          </a:p>
          <a:p>
            <a:pPr algn="l" eaLnBrk="0" hangingPunct="0"/>
            <a:r>
              <a:rPr lang="en-US" altLang="en-US" sz="1100" b="1">
                <a:latin typeface="Times New Roman" pitchFamily="18" charset="0"/>
              </a:rPr>
              <a:t>0.75	A.html</a:t>
            </a:r>
          </a:p>
          <a:p>
            <a:pPr algn="l" eaLnBrk="0" hangingPunct="0"/>
            <a:r>
              <a:rPr lang="en-US" altLang="en-US" sz="1100" b="1">
                <a:latin typeface="Times New Roman" pitchFamily="18" charset="0"/>
              </a:rPr>
              <a:t>0.25	C.html</a:t>
            </a:r>
          </a:p>
          <a:p>
            <a:pPr algn="l" eaLnBrk="0" hangingPunct="0"/>
            <a:endParaRPr lang="en-US" altLang="en-US" sz="1100" b="1">
              <a:latin typeface="Times New Roman" pitchFamily="18" charset="0"/>
            </a:endParaRPr>
          </a:p>
          <a:p>
            <a:pPr algn="l" eaLnBrk="0" hangingPunct="0"/>
            <a:r>
              <a:rPr lang="en-US" altLang="en-US" sz="1100" b="1">
                <a:latin typeface="Times New Roman" pitchFamily="18" charset="0"/>
              </a:rPr>
              <a:t>PROFILE 2 (Cluster Size = 3)</a:t>
            </a:r>
          </a:p>
          <a:p>
            <a:pPr algn="l" eaLnBrk="0" hangingPunct="0"/>
            <a:r>
              <a:rPr lang="en-US" altLang="en-US" sz="1100" b="1">
                <a:latin typeface="Times New Roman" pitchFamily="18" charset="0"/>
              </a:rPr>
              <a:t>--------------------------------------</a:t>
            </a:r>
          </a:p>
          <a:p>
            <a:pPr algn="l" eaLnBrk="0" hangingPunct="0"/>
            <a:r>
              <a:rPr lang="en-US" altLang="en-US" sz="1100" b="1">
                <a:latin typeface="Times New Roman" pitchFamily="18" charset="0"/>
              </a:rPr>
              <a:t>1.00	A.html</a:t>
            </a:r>
          </a:p>
          <a:p>
            <a:pPr algn="l" eaLnBrk="0" hangingPunct="0"/>
            <a:r>
              <a:rPr lang="en-US" altLang="en-US" sz="1100" b="1">
                <a:latin typeface="Times New Roman" pitchFamily="18" charset="0"/>
              </a:rPr>
              <a:t>1.00	D.html</a:t>
            </a:r>
          </a:p>
          <a:p>
            <a:pPr algn="l" eaLnBrk="0" hangingPunct="0"/>
            <a:r>
              <a:rPr lang="en-US" altLang="en-US" sz="1100" b="1">
                <a:latin typeface="Times New Roman" pitchFamily="18" charset="0"/>
              </a:rPr>
              <a:t>1.00	E.html</a:t>
            </a:r>
          </a:p>
          <a:p>
            <a:pPr algn="l" eaLnBrk="0" hangingPunct="0"/>
            <a:r>
              <a:rPr lang="en-US" altLang="en-US" sz="1100" b="1">
                <a:latin typeface="Times New Roman" pitchFamily="18" charset="0"/>
              </a:rPr>
              <a:t>0.33	C.html</a:t>
            </a:r>
          </a:p>
        </p:txBody>
      </p:sp>
      <p:sp>
        <p:nvSpPr>
          <p:cNvPr id="194566" name="AutoShape 6"/>
          <p:cNvSpPr>
            <a:spLocks noChangeArrowheads="1"/>
          </p:cNvSpPr>
          <p:nvPr/>
        </p:nvSpPr>
        <p:spPr bwMode="auto">
          <a:xfrm>
            <a:off x="3794125" y="3552825"/>
            <a:ext cx="342900" cy="292100"/>
          </a:xfrm>
          <a:prstGeom prst="downArrow">
            <a:avLst>
              <a:gd name="adj1" fmla="val 44741"/>
              <a:gd name="adj2" fmla="val 25000"/>
            </a:avLst>
          </a:prstGeom>
          <a:solidFill>
            <a:srgbClr val="FF0701"/>
          </a:solidFill>
          <a:ln w="9525">
            <a:solidFill>
              <a:srgbClr val="FF070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567" name="AutoShape 7"/>
          <p:cNvSpPr>
            <a:spLocks noChangeArrowheads="1"/>
          </p:cNvSpPr>
          <p:nvPr/>
        </p:nvSpPr>
        <p:spPr bwMode="auto">
          <a:xfrm>
            <a:off x="5959475" y="4733925"/>
            <a:ext cx="508000" cy="393700"/>
          </a:xfrm>
          <a:prstGeom prst="rightArrow">
            <a:avLst>
              <a:gd name="adj1" fmla="val 50000"/>
              <a:gd name="adj2" fmla="val 32258"/>
            </a:avLst>
          </a:prstGeom>
          <a:solidFill>
            <a:srgbClr val="FF0701"/>
          </a:solidFill>
          <a:ln w="9525">
            <a:solidFill>
              <a:srgbClr val="FF070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568" name="Text Box 8"/>
          <p:cNvSpPr txBox="1">
            <a:spLocks noChangeArrowheads="1"/>
          </p:cNvSpPr>
          <p:nvPr/>
        </p:nvSpPr>
        <p:spPr bwMode="auto">
          <a:xfrm>
            <a:off x="276225" y="1374775"/>
            <a:ext cx="1323975" cy="830997"/>
          </a:xfrm>
          <a:prstGeom prst="rect">
            <a:avLst/>
          </a:prstGeom>
          <a:noFill/>
          <a:ln w="9525">
            <a:solidFill>
              <a:srgbClr val="FF070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en-US" sz="1600" b="1" dirty="0" smtClean="0">
                <a:latin typeface="Times New Roman" pitchFamily="18" charset="0"/>
              </a:rPr>
              <a:t>User navigation sessions </a:t>
            </a:r>
            <a:endParaRPr lang="en-US" altLang="en-US" sz="1600" b="1" dirty="0">
              <a:latin typeface="Times New Roman" pitchFamily="18" charset="0"/>
            </a:endParaRPr>
          </a:p>
        </p:txBody>
      </p:sp>
      <p:sp>
        <p:nvSpPr>
          <p:cNvPr id="194569" name="Text Box 9"/>
          <p:cNvSpPr txBox="1">
            <a:spLocks noChangeArrowheads="1"/>
          </p:cNvSpPr>
          <p:nvPr/>
        </p:nvSpPr>
        <p:spPr bwMode="auto">
          <a:xfrm>
            <a:off x="377825" y="2809875"/>
            <a:ext cx="1323975" cy="590550"/>
          </a:xfrm>
          <a:prstGeom prst="rect">
            <a:avLst/>
          </a:prstGeom>
          <a:noFill/>
          <a:ln w="9525">
            <a:solidFill>
              <a:srgbClr val="FF070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en-US" sz="1600" b="1">
                <a:latin typeface="Times New Roman" pitchFamily="18" charset="0"/>
              </a:rPr>
              <a:t>Result of</a:t>
            </a:r>
          </a:p>
          <a:p>
            <a:pPr algn="ctr" eaLnBrk="0" hangingPunct="0"/>
            <a:r>
              <a:rPr lang="en-US" altLang="en-US" sz="1600" b="1">
                <a:latin typeface="Times New Roman" pitchFamily="18" charset="0"/>
              </a:rPr>
              <a:t>Clustering</a:t>
            </a:r>
          </a:p>
        </p:txBody>
      </p:sp>
      <p:cxnSp>
        <p:nvCxnSpPr>
          <p:cNvPr id="194570" name="AutoShape 10"/>
          <p:cNvCxnSpPr>
            <a:cxnSpLocks noChangeShapeType="1"/>
            <a:stCxn id="194568" idx="3"/>
            <a:endCxn id="0" idx="1"/>
          </p:cNvCxnSpPr>
          <p:nvPr/>
        </p:nvCxnSpPr>
        <p:spPr bwMode="auto">
          <a:xfrm>
            <a:off x="1600200" y="1792288"/>
            <a:ext cx="484188" cy="577850"/>
          </a:xfrm>
          <a:prstGeom prst="bentConnector3">
            <a:avLst>
              <a:gd name="adj1" fmla="val 49838"/>
            </a:avLst>
          </a:prstGeom>
          <a:ln>
            <a:headEnd/>
            <a:tailEnd type="triangle" w="med" len="med"/>
          </a:ln>
          <a:ex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94571" name="Line 11"/>
          <p:cNvSpPr>
            <a:spLocks noChangeShapeType="1"/>
          </p:cNvSpPr>
          <p:nvPr/>
        </p:nvSpPr>
        <p:spPr bwMode="auto">
          <a:xfrm>
            <a:off x="1117600" y="3390900"/>
            <a:ext cx="619125" cy="635000"/>
          </a:xfrm>
          <a:prstGeom prst="line">
            <a:avLst/>
          </a:prstGeom>
          <a:ln>
            <a:headEnd/>
            <a:tailEnd type="triangle" w="med" len="med"/>
          </a:ln>
          <a:ex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94572" name="Text Box 12"/>
          <p:cNvSpPr txBox="1">
            <a:spLocks noChangeArrowheads="1"/>
          </p:cNvSpPr>
          <p:nvPr/>
        </p:nvSpPr>
        <p:spPr bwMode="auto">
          <a:xfrm>
            <a:off x="6526213" y="1371600"/>
            <a:ext cx="2287587" cy="1200150"/>
          </a:xfrm>
          <a:prstGeom prst="rect">
            <a:avLst/>
          </a:prstGeom>
          <a:solidFill>
            <a:srgbClr val="FFCC6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algn="l" eaLnBrk="0" hangingPunct="0"/>
            <a:r>
              <a:rPr lang="en-US" altLang="en-US" sz="1200" b="1">
                <a:latin typeface="Times New Roman" pitchFamily="18" charset="0"/>
              </a:rPr>
              <a:t>Given an active session A </a:t>
            </a:r>
            <a:r>
              <a:rPr lang="en-US" altLang="en-US" sz="1200" b="1">
                <a:latin typeface="Times New Roman" pitchFamily="18" charset="0"/>
                <a:sym typeface="Wingdings" pitchFamily="2" charset="2"/>
              </a:rPr>
              <a:t> B, the best matching profile is Profile 1. This may result in a recommendation </a:t>
            </a:r>
            <a:r>
              <a:rPr lang="en-US" altLang="en-US" sz="1200" b="1">
                <a:latin typeface="Times New Roman" pitchFamily="18" charset="0"/>
              </a:rPr>
              <a:t>for page F.html, since it appears with high weight in that profile.</a:t>
            </a:r>
          </a:p>
        </p:txBody>
      </p:sp>
      <p:sp>
        <p:nvSpPr>
          <p:cNvPr id="194573" name="AutoShape 13"/>
          <p:cNvSpPr>
            <a:spLocks noChangeArrowheads="1"/>
          </p:cNvSpPr>
          <p:nvPr/>
        </p:nvSpPr>
        <p:spPr bwMode="auto">
          <a:xfrm flipV="1">
            <a:off x="7427913" y="2690813"/>
            <a:ext cx="377825" cy="331787"/>
          </a:xfrm>
          <a:prstGeom prst="downArrow">
            <a:avLst>
              <a:gd name="adj1" fmla="val 35528"/>
              <a:gd name="adj2" fmla="val 25282"/>
            </a:avLst>
          </a:prstGeom>
          <a:solidFill>
            <a:srgbClr val="FF0701"/>
          </a:solidFill>
          <a:ln w="9525">
            <a:solidFill>
              <a:srgbClr val="FF070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F5A89-E672-416F-8966-A63F33022FF7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300034" name="Rectangle 2"/>
          <p:cNvSpPr>
            <a:spLocks noGrp="1" noChangeArrowheads="1"/>
          </p:cNvSpPr>
          <p:nvPr>
            <p:ph type="title"/>
          </p:nvPr>
        </p:nvSpPr>
        <p:spPr>
          <a:xfrm>
            <a:off x="277813" y="234950"/>
            <a:ext cx="8366125" cy="1157288"/>
          </a:xfrm>
        </p:spPr>
        <p:txBody>
          <a:bodyPr/>
          <a:lstStyle/>
          <a:p>
            <a:r>
              <a:rPr lang="en-US" altLang="en-US"/>
              <a:t>Clustering and Collaborative Filtering</a:t>
            </a:r>
            <a:br>
              <a:rPr lang="en-US" altLang="en-US"/>
            </a:br>
            <a:r>
              <a:rPr lang="en-US" altLang="en-US" sz="2400"/>
              <a:t>   :: clustering based on ratings: movielens</a:t>
            </a:r>
          </a:p>
        </p:txBody>
      </p:sp>
      <p:pic>
        <p:nvPicPr>
          <p:cNvPr id="300038" name="Picture 6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65"/>
          <a:stretch>
            <a:fillRect/>
          </a:stretch>
        </p:blipFill>
        <p:spPr bwMode="auto">
          <a:xfrm>
            <a:off x="1535113" y="1454150"/>
            <a:ext cx="6083300" cy="110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0039" name="Picture 7">
            <a:hlinkClick r:id="rId3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192"/>
          <a:stretch>
            <a:fillRect/>
          </a:stretch>
        </p:blipFill>
        <p:spPr bwMode="auto">
          <a:xfrm>
            <a:off x="1528763" y="2292350"/>
            <a:ext cx="6110287" cy="381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2B976-5823-4B79-A210-A11EF0799A5D}" type="slidenum">
              <a:rPr lang="en-US" altLang="en-US"/>
              <a:pPr/>
              <a:t>5</a:t>
            </a:fld>
            <a:endParaRPr lang="en-US" altLang="en-US" sz="1400" b="0">
              <a:solidFill>
                <a:schemeClr val="tx1"/>
              </a:solidFill>
            </a:endParaRPr>
          </a:p>
        </p:txBody>
      </p:sp>
      <p:sp>
        <p:nvSpPr>
          <p:cNvPr id="701444" name="Rectangle 4"/>
          <p:cNvSpPr>
            <a:spLocks noGrp="1" noChangeArrowheads="1"/>
          </p:cNvSpPr>
          <p:nvPr>
            <p:ph type="title"/>
          </p:nvPr>
        </p:nvSpPr>
        <p:spPr>
          <a:xfrm>
            <a:off x="263525" y="300038"/>
            <a:ext cx="8366125" cy="1143000"/>
          </a:xfrm>
        </p:spPr>
        <p:txBody>
          <a:bodyPr/>
          <a:lstStyle/>
          <a:p>
            <a:r>
              <a:rPr lang="en-US" altLang="en-US" dirty="0"/>
              <a:t>Common </a:t>
            </a:r>
            <a:r>
              <a:rPr lang="en-US" altLang="en-US" dirty="0" smtClean="0"/>
              <a:t>Approaches</a:t>
            </a:r>
            <a:endParaRPr lang="en-US" altLang="en-US" dirty="0"/>
          </a:p>
        </p:txBody>
      </p:sp>
      <p:sp>
        <p:nvSpPr>
          <p:cNvPr id="70144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407459"/>
            <a:ext cx="8229600" cy="4688541"/>
          </a:xfrm>
        </p:spPr>
        <p:txBody>
          <a:bodyPr/>
          <a:lstStyle/>
          <a:p>
            <a:r>
              <a:rPr lang="en-US" altLang="en-US" sz="2400" dirty="0"/>
              <a:t>Collaborative Filtering</a:t>
            </a:r>
          </a:p>
          <a:p>
            <a:pPr lvl="1"/>
            <a:r>
              <a:rPr lang="en-US" altLang="en-US" sz="1800" dirty="0"/>
              <a:t>Give recommendations to a user based on preferences of “similar” users</a:t>
            </a:r>
          </a:p>
          <a:p>
            <a:pPr lvl="1"/>
            <a:r>
              <a:rPr lang="en-US" altLang="en-US" sz="1800" dirty="0"/>
              <a:t>Preferences on items may be explicit or </a:t>
            </a:r>
            <a:r>
              <a:rPr lang="en-US" altLang="en-US" sz="1800" dirty="0" smtClean="0"/>
              <a:t>implicit</a:t>
            </a:r>
          </a:p>
          <a:p>
            <a:pPr lvl="1"/>
            <a:r>
              <a:rPr lang="en-US" altLang="en-US" sz="1800" dirty="0" smtClean="0"/>
              <a:t>Includes recommendation based on social / collaborative content</a:t>
            </a:r>
            <a:endParaRPr lang="en-US" altLang="en-US" sz="1800" dirty="0"/>
          </a:p>
          <a:p>
            <a:r>
              <a:rPr lang="en-US" altLang="en-US" sz="2400" dirty="0"/>
              <a:t>Content-Based Filtering</a:t>
            </a:r>
          </a:p>
          <a:p>
            <a:pPr lvl="1"/>
            <a:r>
              <a:rPr lang="en-US" altLang="en-US" sz="1800" dirty="0"/>
              <a:t>Give recommendations to a user based on items with “similar” content in the user’s profile</a:t>
            </a:r>
          </a:p>
          <a:p>
            <a:r>
              <a:rPr lang="en-US" altLang="en-US" sz="2400" dirty="0"/>
              <a:t>Rule-Based (Knowledge-Based) Filtering</a:t>
            </a:r>
          </a:p>
          <a:p>
            <a:pPr lvl="1"/>
            <a:r>
              <a:rPr lang="en-US" altLang="en-US" sz="1800" dirty="0"/>
              <a:t>Provide recommendations to users based on predefined (or learned) rules</a:t>
            </a:r>
          </a:p>
          <a:p>
            <a:pPr lvl="1"/>
            <a:r>
              <a:rPr lang="en-US" altLang="en-US" sz="1800" dirty="0"/>
              <a:t>age(x, 25-35) and income(x, 70-100K) and </a:t>
            </a:r>
            <a:r>
              <a:rPr lang="en-US" altLang="en-US" sz="1800" dirty="0" err="1"/>
              <a:t>childred</a:t>
            </a:r>
            <a:r>
              <a:rPr lang="en-US" altLang="en-US" sz="1800" dirty="0"/>
              <a:t>(x, &gt;=3) </a:t>
            </a:r>
            <a:r>
              <a:rPr lang="en-US" altLang="en-US" sz="1800" dirty="0">
                <a:sym typeface="Wingdings" pitchFamily="2" charset="2"/>
              </a:rPr>
              <a:t> recommend(x, Minivan</a:t>
            </a:r>
            <a:r>
              <a:rPr lang="en-US" altLang="en-US" sz="1800" dirty="0" smtClean="0">
                <a:sym typeface="Wingdings" pitchFamily="2" charset="2"/>
              </a:rPr>
              <a:t>)</a:t>
            </a:r>
          </a:p>
          <a:p>
            <a:r>
              <a:rPr lang="en-US" altLang="en-US" sz="2200" dirty="0" smtClean="0">
                <a:sym typeface="Wingdings" pitchFamily="2" charset="2"/>
              </a:rPr>
              <a:t>Hybrid Approaches</a:t>
            </a:r>
            <a:endParaRPr lang="en-US" altLang="en-US" sz="2200" dirty="0"/>
          </a:p>
        </p:txBody>
      </p:sp>
    </p:spTree>
    <p:extLst>
      <p:ext uri="{BB962C8B-B14F-4D97-AF65-F5344CB8AC3E}">
        <p14:creationId xmlns:p14="http://schemas.microsoft.com/office/powerpoint/2010/main" val="542218920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1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1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014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014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014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014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014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014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014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014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014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014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014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014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014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014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014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014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014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014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1445" grpId="0" build="p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E812A7-3E78-4FEB-ABA9-244584FDA0E6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302082" name="Rectangle 2"/>
          <p:cNvSpPr>
            <a:spLocks noGrp="1" noChangeArrowheads="1"/>
          </p:cNvSpPr>
          <p:nvPr>
            <p:ph type="title"/>
          </p:nvPr>
        </p:nvSpPr>
        <p:spPr>
          <a:xfrm>
            <a:off x="277813" y="234950"/>
            <a:ext cx="8366125" cy="1157288"/>
          </a:xfrm>
        </p:spPr>
        <p:txBody>
          <a:bodyPr/>
          <a:lstStyle/>
          <a:p>
            <a:r>
              <a:rPr lang="en-US" altLang="en-US"/>
              <a:t>Clustering and Collaborative Filtering</a:t>
            </a:r>
            <a:br>
              <a:rPr lang="en-US" altLang="en-US"/>
            </a:br>
            <a:r>
              <a:rPr lang="en-US" altLang="en-US" sz="2400"/>
              <a:t>   :: tag clustering example</a:t>
            </a:r>
          </a:p>
        </p:txBody>
      </p:sp>
      <p:pic>
        <p:nvPicPr>
          <p:cNvPr id="3020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0" t="9120" r="7820" b="2754"/>
          <a:stretch>
            <a:fillRect/>
          </a:stretch>
        </p:blipFill>
        <p:spPr bwMode="auto">
          <a:xfrm>
            <a:off x="1414463" y="1444625"/>
            <a:ext cx="6145212" cy="441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5E7E3-4180-4DD4-AFD8-D8CCE59F31B7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>
          <a:xfrm>
            <a:off x="263525" y="300038"/>
            <a:ext cx="8366125" cy="796925"/>
          </a:xfrm>
        </p:spPr>
        <p:txBody>
          <a:bodyPr/>
          <a:lstStyle/>
          <a:p>
            <a:r>
              <a:rPr lang="en-US" altLang="en-US" sz="2800"/>
              <a:t>The Recommendation Task</a:t>
            </a:r>
          </a:p>
        </p:txBody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14450"/>
            <a:ext cx="8229600" cy="4816475"/>
          </a:xfrm>
        </p:spPr>
        <p:txBody>
          <a:bodyPr/>
          <a:lstStyle/>
          <a:p>
            <a:r>
              <a:rPr lang="en-US" altLang="en-US" sz="2400"/>
              <a:t>Basic formulation as a prediction problem</a:t>
            </a:r>
          </a:p>
          <a:p>
            <a:endParaRPr lang="en-US" altLang="en-US" sz="2400"/>
          </a:p>
          <a:p>
            <a:endParaRPr lang="en-US" altLang="en-US" sz="2700"/>
          </a:p>
          <a:p>
            <a:endParaRPr lang="en-US" altLang="en-US" sz="2700"/>
          </a:p>
          <a:p>
            <a:endParaRPr lang="en-US" altLang="en-US" sz="2700"/>
          </a:p>
          <a:p>
            <a:r>
              <a:rPr lang="en-US" altLang="en-US" sz="2400"/>
              <a:t>Typically, the profile </a:t>
            </a:r>
            <a:r>
              <a:rPr lang="en-US" altLang="en-US" sz="2400" i="1"/>
              <a:t>P</a:t>
            </a:r>
            <a:r>
              <a:rPr lang="en-US" altLang="en-US" sz="2400" i="1" baseline="-25000"/>
              <a:t>u</a:t>
            </a:r>
            <a:r>
              <a:rPr lang="en-US" altLang="en-US" sz="2400"/>
              <a:t> contains preference scores by </a:t>
            </a:r>
            <a:r>
              <a:rPr lang="en-US" altLang="en-US" sz="2400" i="1"/>
              <a:t>u</a:t>
            </a:r>
            <a:r>
              <a:rPr lang="en-US" altLang="en-US" sz="2400"/>
              <a:t> on some other items, {</a:t>
            </a:r>
            <a:r>
              <a:rPr lang="en-US" altLang="en-US" sz="2400" i="1"/>
              <a:t>i</a:t>
            </a:r>
            <a:r>
              <a:rPr lang="en-US" altLang="en-US" sz="2400" i="1" baseline="-25000"/>
              <a:t>1</a:t>
            </a:r>
            <a:r>
              <a:rPr lang="en-US" altLang="en-US" sz="2400"/>
              <a:t>, …, </a:t>
            </a:r>
            <a:r>
              <a:rPr lang="en-US" altLang="en-US" sz="2400" i="1"/>
              <a:t>i</a:t>
            </a:r>
            <a:r>
              <a:rPr lang="en-US" altLang="en-US" sz="2400" i="1" baseline="-25000"/>
              <a:t>k</a:t>
            </a:r>
            <a:r>
              <a:rPr lang="en-US" altLang="en-US" sz="2400"/>
              <a:t>} different from </a:t>
            </a:r>
            <a:r>
              <a:rPr lang="en-US" altLang="en-US" sz="2400" i="1"/>
              <a:t>i</a:t>
            </a:r>
            <a:r>
              <a:rPr lang="en-US" altLang="en-US" sz="2400" i="1" baseline="-25000"/>
              <a:t>t</a:t>
            </a:r>
          </a:p>
          <a:p>
            <a:pPr lvl="1"/>
            <a:r>
              <a:rPr lang="en-US" altLang="en-US" sz="2000"/>
              <a:t>preference scores on </a:t>
            </a:r>
            <a:r>
              <a:rPr lang="en-US" altLang="en-US" sz="2000" i="1"/>
              <a:t>i</a:t>
            </a:r>
            <a:r>
              <a:rPr lang="en-US" altLang="en-US" sz="2000" i="1" baseline="-25000"/>
              <a:t>1</a:t>
            </a:r>
            <a:r>
              <a:rPr lang="en-US" altLang="en-US" sz="2000"/>
              <a:t>, …, </a:t>
            </a:r>
            <a:r>
              <a:rPr lang="en-US" altLang="en-US" sz="2000" i="1"/>
              <a:t>i</a:t>
            </a:r>
            <a:r>
              <a:rPr lang="en-US" altLang="en-US" sz="2000" i="1" baseline="-25000"/>
              <a:t>k</a:t>
            </a:r>
            <a:r>
              <a:rPr lang="en-US" altLang="en-US" sz="2000"/>
              <a:t> may have been obtained explicitly (e.g., movie ratings) or implicitly (e.g., time spent on a product page or a news article)</a:t>
            </a:r>
          </a:p>
        </p:txBody>
      </p:sp>
      <p:sp>
        <p:nvSpPr>
          <p:cNvPr id="178180" name="Rectangle 4"/>
          <p:cNvSpPr>
            <a:spLocks noChangeArrowheads="1"/>
          </p:cNvSpPr>
          <p:nvPr/>
        </p:nvSpPr>
        <p:spPr bwMode="auto">
          <a:xfrm>
            <a:off x="1033463" y="2239963"/>
            <a:ext cx="7021512" cy="831850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l" eaLnBrk="0" hangingPunct="0"/>
            <a:r>
              <a:rPr lang="en-US" altLang="en-US" sz="2400"/>
              <a:t>Given a </a:t>
            </a:r>
            <a:r>
              <a:rPr lang="en-US" altLang="en-US" sz="2400">
                <a:solidFill>
                  <a:srgbClr val="CC0000"/>
                </a:solidFill>
              </a:rPr>
              <a:t>profile</a:t>
            </a:r>
            <a:r>
              <a:rPr lang="en-US" altLang="en-US" sz="2400"/>
              <a:t> </a:t>
            </a:r>
            <a:r>
              <a:rPr lang="en-US" altLang="en-US" sz="2400" b="1" i="1"/>
              <a:t>P</a:t>
            </a:r>
            <a:r>
              <a:rPr lang="en-US" altLang="en-US" sz="2400" b="1" i="1" baseline="-25000"/>
              <a:t>u</a:t>
            </a:r>
            <a:r>
              <a:rPr lang="en-US" altLang="en-US" sz="2400"/>
              <a:t> for a user </a:t>
            </a:r>
            <a:r>
              <a:rPr lang="en-US" altLang="en-US" sz="2400" b="1" i="1"/>
              <a:t>u</a:t>
            </a:r>
            <a:r>
              <a:rPr lang="en-US" altLang="en-US" sz="2400"/>
              <a:t>, and a </a:t>
            </a:r>
            <a:r>
              <a:rPr lang="en-US" altLang="en-US" sz="2400">
                <a:solidFill>
                  <a:srgbClr val="CC0000"/>
                </a:solidFill>
              </a:rPr>
              <a:t>target item</a:t>
            </a:r>
            <a:r>
              <a:rPr lang="en-US" altLang="en-US" sz="2400"/>
              <a:t> </a:t>
            </a:r>
            <a:r>
              <a:rPr lang="en-US" altLang="en-US" sz="2400" b="1" i="1"/>
              <a:t>i</a:t>
            </a:r>
            <a:r>
              <a:rPr lang="en-US" altLang="en-US" sz="2400" b="1" i="1" baseline="-25000"/>
              <a:t>t</a:t>
            </a:r>
            <a:r>
              <a:rPr lang="en-US" altLang="en-US" sz="2400"/>
              <a:t>, predict the </a:t>
            </a:r>
            <a:r>
              <a:rPr lang="en-US" altLang="en-US" sz="2400">
                <a:solidFill>
                  <a:srgbClr val="CC0000"/>
                </a:solidFill>
              </a:rPr>
              <a:t>preference score</a:t>
            </a:r>
            <a:r>
              <a:rPr lang="en-US" altLang="en-US" sz="2400"/>
              <a:t> of user </a:t>
            </a:r>
            <a:r>
              <a:rPr lang="en-US" altLang="en-US" sz="2400" b="1" i="1"/>
              <a:t>u</a:t>
            </a:r>
            <a:r>
              <a:rPr lang="en-US" altLang="en-US" sz="2400"/>
              <a:t> on item </a:t>
            </a:r>
            <a:r>
              <a:rPr lang="en-US" altLang="en-US" sz="2400" b="1" i="1"/>
              <a:t>i</a:t>
            </a:r>
            <a:r>
              <a:rPr lang="en-US" altLang="en-US" sz="2400" b="1" i="1" baseline="-25000"/>
              <a:t>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Recommendation as Rating Prediction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47800"/>
            <a:ext cx="8491538" cy="4824413"/>
          </a:xfrm>
        </p:spPr>
        <p:txBody>
          <a:bodyPr/>
          <a:lstStyle/>
          <a:p>
            <a:r>
              <a:rPr lang="en-US" sz="2400" b="0" dirty="0"/>
              <a:t>Two types of entities: </a:t>
            </a:r>
            <a:r>
              <a:rPr lang="en-US" sz="2400" b="0" i="1" dirty="0"/>
              <a:t>Users </a:t>
            </a:r>
            <a:r>
              <a:rPr lang="en-US" sz="2400" b="0" dirty="0"/>
              <a:t>and </a:t>
            </a:r>
            <a:r>
              <a:rPr lang="en-US" sz="2400" b="0" i="1" dirty="0"/>
              <a:t>Items</a:t>
            </a:r>
          </a:p>
          <a:p>
            <a:r>
              <a:rPr lang="en-US" sz="2400" b="0" dirty="0" smtClean="0"/>
              <a:t>Utility </a:t>
            </a:r>
            <a:r>
              <a:rPr lang="en-US" sz="2400" b="0" dirty="0"/>
              <a:t>of item </a:t>
            </a:r>
            <a:r>
              <a:rPr lang="en-US" sz="2400" b="0" i="1" dirty="0" err="1"/>
              <a:t>i</a:t>
            </a:r>
            <a:r>
              <a:rPr lang="en-US" sz="2400" b="0" i="1" dirty="0"/>
              <a:t> </a:t>
            </a:r>
            <a:r>
              <a:rPr lang="en-US" sz="2400" b="0" dirty="0"/>
              <a:t>for user </a:t>
            </a:r>
            <a:r>
              <a:rPr lang="en-US" sz="2400" b="0" i="1" dirty="0"/>
              <a:t>u </a:t>
            </a:r>
            <a:r>
              <a:rPr lang="en-US" sz="2400" b="0" dirty="0"/>
              <a:t>is represented by some rating </a:t>
            </a:r>
            <a:r>
              <a:rPr lang="en-US" sz="2400" b="0" i="1" dirty="0" smtClean="0"/>
              <a:t>r </a:t>
            </a:r>
            <a:r>
              <a:rPr lang="en-US" sz="2400" b="0" dirty="0" smtClean="0"/>
              <a:t>(where </a:t>
            </a:r>
            <a:r>
              <a:rPr lang="en-US" sz="2400" b="0" i="1" dirty="0" smtClean="0"/>
              <a:t>r </a:t>
            </a:r>
            <a:r>
              <a:rPr lang="en-US" sz="2400" b="0" dirty="0" smtClean="0"/>
              <a:t>∈ </a:t>
            </a:r>
            <a:r>
              <a:rPr lang="en-US" sz="2400" b="0" i="1" dirty="0" smtClean="0"/>
              <a:t>Rating</a:t>
            </a:r>
            <a:r>
              <a:rPr lang="en-US" sz="2400" b="0" dirty="0"/>
              <a:t>)</a:t>
            </a:r>
          </a:p>
          <a:p>
            <a:r>
              <a:rPr lang="en-US" sz="2400" b="0" dirty="0" smtClean="0"/>
              <a:t>Each </a:t>
            </a:r>
            <a:r>
              <a:rPr lang="en-US" sz="2400" b="0" dirty="0"/>
              <a:t>user typically rates a </a:t>
            </a:r>
            <a:r>
              <a:rPr lang="en-US" sz="2400" b="0" i="1" dirty="0"/>
              <a:t>subset </a:t>
            </a:r>
            <a:r>
              <a:rPr lang="en-US" sz="2400" b="0" dirty="0"/>
              <a:t>of items</a:t>
            </a:r>
          </a:p>
          <a:p>
            <a:r>
              <a:rPr lang="en-US" sz="2400" b="0" dirty="0" smtClean="0"/>
              <a:t>Recommender </a:t>
            </a:r>
            <a:r>
              <a:rPr lang="en-US" sz="2400" b="0" dirty="0"/>
              <a:t>system then tries to </a:t>
            </a:r>
            <a:r>
              <a:rPr lang="en-US" sz="2400" dirty="0" smtClean="0">
                <a:solidFill>
                  <a:srgbClr val="C00000"/>
                </a:solidFill>
              </a:rPr>
              <a:t>estimate/predict the unknown </a:t>
            </a:r>
            <a:r>
              <a:rPr lang="en-US" sz="2400" dirty="0">
                <a:solidFill>
                  <a:srgbClr val="C00000"/>
                </a:solidFill>
              </a:rPr>
              <a:t>ratings</a:t>
            </a:r>
            <a:r>
              <a:rPr lang="en-US" sz="2400" b="0" dirty="0"/>
              <a:t>, i.e., to extrapolate rating function </a:t>
            </a:r>
            <a:r>
              <a:rPr lang="en-US" sz="2400" b="0" i="1" dirty="0" smtClean="0"/>
              <a:t>Rec </a:t>
            </a:r>
            <a:r>
              <a:rPr lang="en-US" sz="2400" b="0" dirty="0" smtClean="0"/>
              <a:t>based </a:t>
            </a:r>
            <a:r>
              <a:rPr lang="en-US" sz="2400" b="0" dirty="0"/>
              <a:t>on the known ratings:</a:t>
            </a:r>
          </a:p>
          <a:p>
            <a:pPr lvl="1"/>
            <a:r>
              <a:rPr lang="en-US" sz="2000" b="0" i="1" dirty="0" smtClean="0"/>
              <a:t>Rec</a:t>
            </a:r>
            <a:r>
              <a:rPr lang="en-US" sz="2000" b="0" dirty="0" smtClean="0"/>
              <a:t>: </a:t>
            </a:r>
            <a:r>
              <a:rPr lang="en-US" sz="2000" b="0" i="1" dirty="0"/>
              <a:t>Users </a:t>
            </a:r>
            <a:r>
              <a:rPr lang="en-US" sz="2000" b="0" dirty="0"/>
              <a:t>× </a:t>
            </a:r>
            <a:r>
              <a:rPr lang="en-US" sz="2000" b="0" i="1" dirty="0"/>
              <a:t>Items </a:t>
            </a:r>
            <a:r>
              <a:rPr lang="en-US" sz="2000" b="0" dirty="0"/>
              <a:t>→ </a:t>
            </a:r>
            <a:r>
              <a:rPr lang="en-US" sz="2000" b="0" i="1" dirty="0"/>
              <a:t>Rating</a:t>
            </a:r>
          </a:p>
          <a:p>
            <a:pPr lvl="1"/>
            <a:r>
              <a:rPr lang="en-US" sz="2000" b="0" dirty="0" smtClean="0"/>
              <a:t>i.e</a:t>
            </a:r>
            <a:r>
              <a:rPr lang="en-US" sz="2000" b="0" dirty="0"/>
              <a:t>., two-dimensional recommendation framework</a:t>
            </a:r>
          </a:p>
          <a:p>
            <a:r>
              <a:rPr lang="en-US" sz="2400" b="0" dirty="0" smtClean="0"/>
              <a:t>The </a:t>
            </a:r>
            <a:r>
              <a:rPr lang="en-US" sz="2400" b="0" dirty="0"/>
              <a:t>recommendations to each user are made by </a:t>
            </a:r>
            <a:r>
              <a:rPr lang="en-US" sz="2400" b="0" dirty="0" smtClean="0"/>
              <a:t>offering his/her </a:t>
            </a:r>
            <a:r>
              <a:rPr lang="en-US" sz="2400" b="0" dirty="0"/>
              <a:t>highest-rated items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AD7CA-AE24-4266-BE78-B3DABD3EBC56}" type="slidenum">
              <a:rPr lang="en-US" smtClean="0"/>
              <a:pPr/>
              <a:t>7</a:t>
            </a:fld>
            <a:endParaRPr lang="en-US" sz="14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324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579F6-6867-4297-87AC-EE34ADAB5656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182274" name="Rectangle 2"/>
          <p:cNvSpPr>
            <a:spLocks noGrp="1" noChangeArrowheads="1"/>
          </p:cNvSpPr>
          <p:nvPr>
            <p:ph type="title"/>
          </p:nvPr>
        </p:nvSpPr>
        <p:spPr>
          <a:xfrm>
            <a:off x="263525" y="300038"/>
            <a:ext cx="8366125" cy="755650"/>
          </a:xfrm>
        </p:spPr>
        <p:txBody>
          <a:bodyPr/>
          <a:lstStyle/>
          <a:p>
            <a:r>
              <a:rPr lang="en-US" altLang="en-US" sz="2800"/>
              <a:t>Collaborative Recommender Systems</a:t>
            </a:r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090613"/>
            <a:ext cx="8208963" cy="5040312"/>
          </a:xfrm>
        </p:spPr>
        <p:txBody>
          <a:bodyPr/>
          <a:lstStyle/>
          <a:p>
            <a:r>
              <a:rPr lang="en-US" altLang="en-US" sz="2000"/>
              <a:t>Collaborative filtering recommenders</a:t>
            </a:r>
          </a:p>
          <a:p>
            <a:pPr lvl="1"/>
            <a:r>
              <a:rPr lang="en-US" altLang="en-US" sz="1800"/>
              <a:t>Predictions for unseen (target) items are computed based the other users’ with similar interest scores on items in user </a:t>
            </a:r>
            <a:r>
              <a:rPr lang="en-US" altLang="en-US" sz="1800" i="1"/>
              <a:t>u</a:t>
            </a:r>
            <a:r>
              <a:rPr lang="en-US" altLang="en-US" sz="1800"/>
              <a:t>’s profile</a:t>
            </a:r>
          </a:p>
          <a:p>
            <a:pPr lvl="2"/>
            <a:r>
              <a:rPr lang="en-US" altLang="en-US" sz="1800"/>
              <a:t>i.e. users with similar tastes (aka “nearest neighbors”)</a:t>
            </a:r>
          </a:p>
          <a:p>
            <a:pPr lvl="2"/>
            <a:r>
              <a:rPr lang="en-US" altLang="en-US" sz="1800"/>
              <a:t>requires computing correlations between user u and other users according to interest scores or ratings</a:t>
            </a:r>
          </a:p>
          <a:p>
            <a:pPr lvl="2"/>
            <a:r>
              <a:rPr lang="en-US" altLang="en-US" sz="1800" i="1"/>
              <a:t>k</a:t>
            </a:r>
            <a:r>
              <a:rPr lang="en-US" altLang="en-US" sz="1800"/>
              <a:t>-nearest-neighbor (</a:t>
            </a:r>
            <a:r>
              <a:rPr lang="en-US" altLang="en-US" sz="1800" i="1"/>
              <a:t>k</a:t>
            </a:r>
            <a:r>
              <a:rPr lang="en-US" altLang="en-US" sz="1800"/>
              <a:t>nn) strategy</a:t>
            </a:r>
          </a:p>
          <a:p>
            <a:pPr lvl="1"/>
            <a:endParaRPr lang="en-US" altLang="en-US" sz="1800"/>
          </a:p>
        </p:txBody>
      </p:sp>
      <p:graphicFrame>
        <p:nvGraphicFramePr>
          <p:cNvPr id="182276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1385888" y="3552825"/>
          <a:ext cx="5678487" cy="167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289" name="Worksheet" r:id="rId4" imgW="4914720" imgH="1964880" progId="Excel.Sheet.8">
                  <p:embed/>
                </p:oleObj>
              </mc:Choice>
              <mc:Fallback>
                <p:oleObj name="Worksheet" r:id="rId4" imgW="4914720" imgH="1964880" progId="Excel.Shee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25073" b="39592"/>
                      <a:stretch>
                        <a:fillRect/>
                      </a:stretch>
                    </p:blipFill>
                    <p:spPr bwMode="auto">
                      <a:xfrm>
                        <a:off x="1385888" y="3552825"/>
                        <a:ext cx="5678487" cy="167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2277" name="Text Box 5"/>
          <p:cNvSpPr txBox="1">
            <a:spLocks noChangeArrowheads="1"/>
          </p:cNvSpPr>
          <p:nvPr/>
        </p:nvSpPr>
        <p:spPr bwMode="auto">
          <a:xfrm>
            <a:off x="731838" y="5422900"/>
            <a:ext cx="7124700" cy="376238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l" eaLnBrk="0" hangingPunct="0"/>
            <a:r>
              <a:rPr lang="en-US" altLang="en-US" sz="1800" b="1">
                <a:latin typeface="Times New Roman" pitchFamily="18" charset="0"/>
              </a:rPr>
              <a:t>Can we predict Karen’s rating on the unseen item Independence Day?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10B4F-CA92-46B2-84E7-AFA05FB09067}" type="slidenum">
              <a:rPr lang="en-US" altLang="en-US"/>
              <a:pPr/>
              <a:t>9</a:t>
            </a:fld>
            <a:endParaRPr lang="en-US" altLang="en-US"/>
          </a:p>
        </p:txBody>
      </p:sp>
      <p:pic>
        <p:nvPicPr>
          <p:cNvPr id="2560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lum bright="-6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71738" y="184150"/>
            <a:ext cx="6013450" cy="6000750"/>
          </a:xfrm>
          <a:noFill/>
          <a:ln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accent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256003" name="Rectangle 3"/>
          <p:cNvSpPr>
            <a:spLocks noGrp="1" noChangeArrowheads="1"/>
          </p:cNvSpPr>
          <p:nvPr>
            <p:ph type="title"/>
          </p:nvPr>
        </p:nvSpPr>
        <p:spPr>
          <a:xfrm>
            <a:off x="112713" y="2190750"/>
            <a:ext cx="2382837" cy="1143000"/>
          </a:xfrm>
        </p:spPr>
        <p:txBody>
          <a:bodyPr/>
          <a:lstStyle/>
          <a:p>
            <a:r>
              <a:rPr lang="en-US" altLang="en-US" sz="2400"/>
              <a:t>Collaborative Recommender Systems</a:t>
            </a:r>
          </a:p>
        </p:txBody>
      </p:sp>
      <p:sp>
        <p:nvSpPr>
          <p:cNvPr id="256004" name="Oval 4"/>
          <p:cNvSpPr>
            <a:spLocks noChangeArrowheads="1"/>
          </p:cNvSpPr>
          <p:nvPr/>
        </p:nvSpPr>
        <p:spPr bwMode="auto">
          <a:xfrm>
            <a:off x="3632200" y="1290638"/>
            <a:ext cx="4024313" cy="339725"/>
          </a:xfrm>
          <a:prstGeom prst="ellipse">
            <a:avLst/>
          </a:prstGeom>
          <a:noFill/>
          <a:ln w="9525" algn="ctr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05" name="Oval 5"/>
          <p:cNvSpPr>
            <a:spLocks noChangeArrowheads="1"/>
          </p:cNvSpPr>
          <p:nvPr/>
        </p:nvSpPr>
        <p:spPr bwMode="auto">
          <a:xfrm>
            <a:off x="4230688" y="125413"/>
            <a:ext cx="960437" cy="466725"/>
          </a:xfrm>
          <a:prstGeom prst="ellipse">
            <a:avLst/>
          </a:prstGeom>
          <a:noFill/>
          <a:ln w="9525" algn="ctr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85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atermark">
  <a:themeElements>
    <a:clrScheme name="Watermar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FF"/>
      </a:accent1>
      <a:accent2>
        <a:srgbClr val="D9D8EC"/>
      </a:accent2>
      <a:accent3>
        <a:srgbClr val="FFFFFF"/>
      </a:accent3>
      <a:accent4>
        <a:srgbClr val="000000"/>
      </a:accent4>
      <a:accent5>
        <a:srgbClr val="E2E2FF"/>
      </a:accent5>
      <a:accent6>
        <a:srgbClr val="C4C4D6"/>
      </a:accent6>
      <a:hlink>
        <a:srgbClr val="6767FF"/>
      </a:hlink>
      <a:folHlink>
        <a:srgbClr val="9933FF"/>
      </a:folHlink>
    </a:clrScheme>
    <a:fontScheme name="Waterma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Watermark</Template>
  <TotalTime>4602</TotalTime>
  <Words>2532</Words>
  <Application>Microsoft Office PowerPoint</Application>
  <PresentationFormat>On-screen Show (4:3)</PresentationFormat>
  <Paragraphs>628</Paragraphs>
  <Slides>50</Slides>
  <Notes>45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6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Watermark</vt:lpstr>
      <vt:lpstr>Worksheet</vt:lpstr>
      <vt:lpstr>Clip Gallery</vt:lpstr>
      <vt:lpstr>CorelDRAW</vt:lpstr>
      <vt:lpstr>Chart</vt:lpstr>
      <vt:lpstr>Equation</vt:lpstr>
      <vt:lpstr>Formel</vt:lpstr>
      <vt:lpstr>Personalization &amp; Recommender Systems</vt:lpstr>
      <vt:lpstr>Predictive User Modeling for Personalization</vt:lpstr>
      <vt:lpstr>Why we need it?</vt:lpstr>
      <vt:lpstr>Why we need it?</vt:lpstr>
      <vt:lpstr>Common Approaches</vt:lpstr>
      <vt:lpstr>The Recommendation Task</vt:lpstr>
      <vt:lpstr>Recommendation as Rating Prediction</vt:lpstr>
      <vt:lpstr>Collaborative Recommender Systems</vt:lpstr>
      <vt:lpstr>Collaborative Recommender Systems</vt:lpstr>
      <vt:lpstr>Collaborative Recommender Systems</vt:lpstr>
      <vt:lpstr>PowerPoint Presentation</vt:lpstr>
      <vt:lpstr>Basic Collaborative Filtering Process</vt:lpstr>
      <vt:lpstr>User-Based Collaborative Filtering</vt:lpstr>
      <vt:lpstr>Example Collaborative System</vt:lpstr>
      <vt:lpstr>Item-based Collaborative Filtering</vt:lpstr>
      <vt:lpstr>Item-based collaborative filtering</vt:lpstr>
      <vt:lpstr>Item-Based Collaborative Filtering</vt:lpstr>
      <vt:lpstr>Collaborative Filtering: Evaluation</vt:lpstr>
      <vt:lpstr>Data sparsity problems</vt:lpstr>
      <vt:lpstr>Example algorithms for sparse datasets</vt:lpstr>
      <vt:lpstr>More model-based approaches</vt:lpstr>
      <vt:lpstr>Dimensionality Reduction</vt:lpstr>
      <vt:lpstr>Netflix Prize &amp; Matrix Factorization</vt:lpstr>
      <vt:lpstr>Matrix Factorization of Ratings Data</vt:lpstr>
      <vt:lpstr>Matrix Factorization</vt:lpstr>
      <vt:lpstr>Lower Dimensional Feature Space</vt:lpstr>
      <vt:lpstr>Content-based recommendation</vt:lpstr>
      <vt:lpstr>Content-Based Recommenders</vt:lpstr>
      <vt:lpstr>Content representation &amp; item similarities</vt:lpstr>
      <vt:lpstr>Content-based recommendation</vt:lpstr>
      <vt:lpstr>PowerPoint Presentation</vt:lpstr>
      <vt:lpstr>Content-Based Recommenders:  Personalized Search</vt:lpstr>
      <vt:lpstr>Content-Based Recommenders    :: more examples</vt:lpstr>
      <vt:lpstr>Social Recommendation</vt:lpstr>
      <vt:lpstr>Social / Collaborative Tags</vt:lpstr>
      <vt:lpstr>PowerPoint Presentation</vt:lpstr>
      <vt:lpstr>Tag Recommendation</vt:lpstr>
      <vt:lpstr>Tags describe the user</vt:lpstr>
      <vt:lpstr>Example: Using Tags for Recommendation</vt:lpstr>
      <vt:lpstr>Possible Interesting Project Ideas</vt:lpstr>
      <vt:lpstr>Combining Content-Based and Collaborative Recommendation</vt:lpstr>
      <vt:lpstr>Semantically Enhanced Hybrid Recommendation</vt:lpstr>
      <vt:lpstr>Semantically Enhanced CF</vt:lpstr>
      <vt:lpstr>Semantically Enhanced CF</vt:lpstr>
      <vt:lpstr>Semantically Enhanced CF</vt:lpstr>
      <vt:lpstr>Data Mining Approach to Personalization</vt:lpstr>
      <vt:lpstr>Conceptual Representation of User Profile Data</vt:lpstr>
      <vt:lpstr>Example: Using Clusters for Web Personalization</vt:lpstr>
      <vt:lpstr>Clustering and Collaborative Filtering    :: clustering based on ratings: movielens</vt:lpstr>
      <vt:lpstr>Clustering and Collaborative Filtering    :: tag clustering example</vt:lpstr>
    </vt:vector>
  </TitlesOfParts>
  <Company>DePaul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Limited Knowledge Profile Injection Attacks in Collaborative Filtering Systems</dc:title>
  <dc:creator>CTI</dc:creator>
  <cp:lastModifiedBy>Bamshad Mobasher</cp:lastModifiedBy>
  <cp:revision>138</cp:revision>
  <dcterms:created xsi:type="dcterms:W3CDTF">2005-07-10T04:18:14Z</dcterms:created>
  <dcterms:modified xsi:type="dcterms:W3CDTF">2015-10-10T21:26:50Z</dcterms:modified>
</cp:coreProperties>
</file>